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750" r:id="rId2"/>
    <p:sldId id="747" r:id="rId3"/>
    <p:sldId id="754" r:id="rId4"/>
    <p:sldId id="748" r:id="rId5"/>
    <p:sldId id="746" r:id="rId6"/>
    <p:sldId id="720" r:id="rId7"/>
    <p:sldId id="732" r:id="rId8"/>
    <p:sldId id="725" r:id="rId9"/>
    <p:sldId id="759" r:id="rId10"/>
    <p:sldId id="758" r:id="rId11"/>
    <p:sldId id="760" r:id="rId12"/>
    <p:sldId id="590" r:id="rId13"/>
  </p:sldIdLst>
  <p:sldSz cx="9144000" cy="6858000" type="screen4x3"/>
  <p:notesSz cx="6797675" cy="9872663"/>
  <p:defaultTextStyle>
    <a:defPPr>
      <a:defRPr lang="ru-RU"/>
    </a:defPPr>
    <a:lvl1pPr marL="0" algn="l" defTabSz="9135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97" algn="l" defTabSz="9135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593" algn="l" defTabSz="9135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390" algn="l" defTabSz="9135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188" algn="l" defTabSz="9135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983" algn="l" defTabSz="9135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780" algn="l" defTabSz="9135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578" algn="l" defTabSz="9135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373" algn="l" defTabSz="9135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1" userDrawn="1">
          <p15:clr>
            <a:srgbClr val="A4A3A4"/>
          </p15:clr>
        </p15:guide>
        <p15:guide id="2" pos="2164" userDrawn="1">
          <p15:clr>
            <a:srgbClr val="A4A3A4"/>
          </p15:clr>
        </p15:guide>
        <p15:guide id="3" orient="horz" pos="3110" userDrawn="1">
          <p15:clr>
            <a:srgbClr val="A4A3A4"/>
          </p15:clr>
        </p15:guide>
        <p15:guide id="4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азаренко Михаил Сергеевич" initials="ЛМС" lastIdx="14" clrIdx="0"/>
  <p:cmAuthor id="1" name="YGryaznova" initials="Y" lastIdx="0" clrIdx="1"/>
  <p:cmAuthor id="2" name="ABabakova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192"/>
    <a:srgbClr val="E4124E"/>
    <a:srgbClr val="E9053B"/>
    <a:srgbClr val="16A907"/>
    <a:srgbClr val="EAEAEA"/>
    <a:srgbClr val="00B0F0"/>
    <a:srgbClr val="6C006C"/>
    <a:srgbClr val="532377"/>
    <a:srgbClr val="57257D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80667" autoAdjust="0"/>
  </p:normalViewPr>
  <p:slideViewPr>
    <p:cSldViewPr>
      <p:cViewPr varScale="1">
        <p:scale>
          <a:sx n="115" d="100"/>
          <a:sy n="115" d="100"/>
        </p:scale>
        <p:origin x="147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9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9" d="100"/>
          <a:sy n="79" d="100"/>
        </p:scale>
        <p:origin x="3966" y="102"/>
      </p:cViewPr>
      <p:guideLst>
        <p:guide orient="horz" pos="3121"/>
        <p:guide pos="2164"/>
        <p:guide orient="horz" pos="3110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51" cy="4949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28" y="1"/>
            <a:ext cx="2946351" cy="4949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C455E-1706-4661-81A9-5C7C836D94A2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690"/>
            <a:ext cx="2946351" cy="4949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28" y="9377690"/>
            <a:ext cx="2946351" cy="4949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F7D41-E4DE-4FA4-A6AD-B141A814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731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3633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3633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r">
              <a:defRPr sz="1200"/>
            </a:lvl1pPr>
          </a:lstStyle>
          <a:p>
            <a:fld id="{0824BE97-207F-444C-A735-CF5BD056611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36" tIns="45418" rIns="90836" bIns="454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0836" tIns="45418" rIns="90836" bIns="454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7318"/>
            <a:ext cx="2945659" cy="493633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318"/>
            <a:ext cx="2945659" cy="493633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r">
              <a:defRPr sz="1200"/>
            </a:lvl1pPr>
          </a:lstStyle>
          <a:p>
            <a:fld id="{0CE12BB6-5585-4AA1-B792-7C442360BE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99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97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593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90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188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983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780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578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373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2BB6-5585-4AA1-B792-7C442360BE0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18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2BB6-5585-4AA1-B792-7C442360BE0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384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</a:t>
            </a:r>
            <a:r>
              <a:rPr lang="ru-RU" dirty="0" smtClean="0"/>
              <a:t>дисертационных советов</a:t>
            </a:r>
          </a:p>
          <a:p>
            <a:r>
              <a:rPr lang="ru-RU" dirty="0" smtClean="0"/>
              <a:t>Обновила цифры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2BB6-5585-4AA1-B792-7C442360BE0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36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2BB6-5585-4AA1-B792-7C442360BE0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678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</a:t>
            </a:r>
            <a:r>
              <a:rPr lang="ru-RU" dirty="0" smtClean="0"/>
              <a:t>дисертационных советов</a:t>
            </a:r>
          </a:p>
          <a:p>
            <a:r>
              <a:rPr lang="ru-RU" dirty="0" smtClean="0"/>
              <a:t>Обновила цифры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2BB6-5585-4AA1-B792-7C442360BE0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72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hape 9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01" tIns="91101" rIns="91101" bIns="9110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5059" name="Shape 93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755366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hape 9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01" tIns="91101" rIns="91101" bIns="9110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011" name="Shape 93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717628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-612576" y="4653141"/>
            <a:ext cx="10441160" cy="1362075"/>
          </a:xfrm>
        </p:spPr>
        <p:txBody>
          <a:bodyPr anchor="t">
            <a:noAutofit/>
          </a:bodyPr>
          <a:lstStyle>
            <a:lvl1pPr algn="ctr">
              <a:defRPr sz="2400" b="0" cap="all" baseline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ru-RU" dirty="0" smtClean="0"/>
              <a:t>московский финансово-промышленный университет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3"/>
            <a:ext cx="1475656" cy="1304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20272" y="6310590"/>
            <a:ext cx="1655204" cy="365125"/>
          </a:xfrm>
          <a:prstGeom prst="rect">
            <a:avLst/>
          </a:prstGeom>
        </p:spPr>
        <p:txBody>
          <a:bodyPr lIns="91360" tIns="45680" rIns="91360" bIns="45680"/>
          <a:lstStyle>
            <a:lvl1pPr algn="r">
              <a:defRPr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35696" y="460573"/>
            <a:ext cx="6912768" cy="1178768"/>
          </a:xfrm>
          <a:prstGeom prst="rect">
            <a:avLst/>
          </a:prstGeom>
        </p:spPr>
        <p:txBody>
          <a:bodyPr vert="horz" lIns="91360" tIns="45680" rIns="91360" bIns="4568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625209" y="6304240"/>
            <a:ext cx="1655204" cy="365125"/>
          </a:xfrm>
          <a:prstGeom prst="rect">
            <a:avLst/>
          </a:prstGeom>
        </p:spPr>
        <p:txBody>
          <a:bodyPr lIns="91360" tIns="45680" rIns="91360" bIns="45680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60573"/>
            <a:ext cx="6912768" cy="599009"/>
          </a:xfrm>
          <a:prstGeom prst="rect">
            <a:avLst/>
          </a:prstGeom>
        </p:spPr>
        <p:txBody>
          <a:bodyPr vert="horz" lIns="91360" tIns="45680" rIns="91360" bIns="4568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751" y="1639341"/>
            <a:ext cx="8064500" cy="4525963"/>
          </a:xfrm>
          <a:prstGeom prst="rect">
            <a:avLst/>
          </a:prstGeom>
        </p:spPr>
        <p:txBody>
          <a:bodyPr vert="horz" lIns="91360" tIns="45680" rIns="91360" bIns="4568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Прямоугольник с одним вырезанным углом 5"/>
          <p:cNvSpPr/>
          <p:nvPr userDrawn="1"/>
        </p:nvSpPr>
        <p:spPr>
          <a:xfrm>
            <a:off x="1" y="6414176"/>
            <a:ext cx="1507871" cy="443824"/>
          </a:xfrm>
          <a:prstGeom prst="snip1Rect">
            <a:avLst>
              <a:gd name="adj" fmla="val 32287"/>
            </a:avLst>
          </a:prstGeom>
          <a:solidFill>
            <a:srgbClr val="E41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81" y="6516701"/>
            <a:ext cx="1078947" cy="266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3593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rgbClr val="2E3192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l" defTabSz="913593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defRPr sz="1800" kern="1200">
          <a:solidFill>
            <a:srgbClr val="2E3192"/>
          </a:solidFill>
          <a:latin typeface="+mn-lt"/>
          <a:ea typeface="+mn-ea"/>
          <a:cs typeface="+mn-cs"/>
        </a:defRPr>
      </a:lvl1pPr>
      <a:lvl2pPr marL="177800" indent="-177800" algn="l" defTabSz="913593" rtl="0" eaLnBrk="1" latinLnBrk="0" hangingPunct="1">
        <a:spcBef>
          <a:spcPts val="0"/>
        </a:spcBef>
        <a:spcAft>
          <a:spcPts val="600"/>
        </a:spcAft>
        <a:buClr>
          <a:srgbClr val="E4124E"/>
        </a:buClr>
        <a:buFont typeface="Arial" pitchFamily="34" charset="0"/>
        <a:buChar char="•"/>
        <a:defRPr sz="1800" kern="1200">
          <a:solidFill>
            <a:srgbClr val="2E3192"/>
          </a:solidFill>
          <a:latin typeface="+mn-lt"/>
          <a:ea typeface="+mn-ea"/>
          <a:cs typeface="+mn-cs"/>
        </a:defRPr>
      </a:lvl2pPr>
      <a:lvl3pPr marL="177800" indent="-177800" algn="l" defTabSz="913593" rtl="0" eaLnBrk="1" latinLnBrk="0" hangingPunct="1">
        <a:spcBef>
          <a:spcPts val="0"/>
        </a:spcBef>
        <a:spcAft>
          <a:spcPts val="600"/>
        </a:spcAft>
        <a:buClr>
          <a:srgbClr val="E4124E"/>
        </a:buClr>
        <a:buFont typeface="Arial" pitchFamily="34" charset="0"/>
        <a:buChar char="•"/>
        <a:defRPr sz="1800" kern="1200">
          <a:solidFill>
            <a:srgbClr val="2E3192"/>
          </a:solidFill>
          <a:latin typeface="+mn-lt"/>
          <a:ea typeface="+mn-ea"/>
          <a:cs typeface="+mn-cs"/>
        </a:defRPr>
      </a:lvl3pPr>
      <a:lvl4pPr marL="177800" indent="-177800" algn="l" defTabSz="913593" rtl="0" eaLnBrk="1" latinLnBrk="0" hangingPunct="1">
        <a:spcBef>
          <a:spcPts val="0"/>
        </a:spcBef>
        <a:spcAft>
          <a:spcPts val="600"/>
        </a:spcAft>
        <a:buClr>
          <a:srgbClr val="E4124E"/>
        </a:buClr>
        <a:buFont typeface="Arial" pitchFamily="34" charset="0"/>
        <a:buChar char="•"/>
        <a:defRPr sz="1800" kern="1200">
          <a:solidFill>
            <a:srgbClr val="2E3192"/>
          </a:solidFill>
          <a:latin typeface="+mn-lt"/>
          <a:ea typeface="+mn-ea"/>
          <a:cs typeface="+mn-cs"/>
        </a:defRPr>
      </a:lvl4pPr>
      <a:lvl5pPr marL="177800" indent="-177800" algn="l" defTabSz="913593" rtl="0" eaLnBrk="1" latinLnBrk="0" hangingPunct="1">
        <a:spcBef>
          <a:spcPts val="0"/>
        </a:spcBef>
        <a:spcAft>
          <a:spcPts val="600"/>
        </a:spcAft>
        <a:buClr>
          <a:srgbClr val="E4124E"/>
        </a:buClr>
        <a:buFont typeface="Arial" pitchFamily="34" charset="0"/>
        <a:buChar char="•"/>
        <a:defRPr sz="1800" kern="1200">
          <a:solidFill>
            <a:srgbClr val="2E3192"/>
          </a:solidFill>
          <a:latin typeface="+mn-lt"/>
          <a:ea typeface="+mn-ea"/>
          <a:cs typeface="+mn-cs"/>
        </a:defRPr>
      </a:lvl5pPr>
      <a:lvl6pPr marL="2512383" indent="-228398" algn="l" defTabSz="9135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78" indent="-228398" algn="l" defTabSz="9135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76" indent="-228398" algn="l" defTabSz="9135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73" indent="-228398" algn="l" defTabSz="9135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7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93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90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88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3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80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78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73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550" userDrawn="1">
          <p15:clr>
            <a:srgbClr val="F26B43"/>
          </p15:clr>
        </p15:guide>
        <p15:guide id="4" pos="340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pos="54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53.emf"/><Relationship Id="rId7" Type="http://schemas.openxmlformats.org/officeDocument/2006/relationships/image" Target="../media/image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testing.synergyonline.ru/" TargetMode="External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.emf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5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3.wdp"/><Relationship Id="rId1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23.emf"/><Relationship Id="rId12" Type="http://schemas.openxmlformats.org/officeDocument/2006/relationships/image" Target="../media/image26.png"/><Relationship Id="rId17" Type="http://schemas.microsoft.com/office/2007/relationships/hdphoto" Target="../media/hdphoto5.wdp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emf"/><Relationship Id="rId11" Type="http://schemas.microsoft.com/office/2007/relationships/hdphoto" Target="../media/hdphoto2.wdp"/><Relationship Id="rId5" Type="http://schemas.openxmlformats.org/officeDocument/2006/relationships/image" Target="../media/image21.emf"/><Relationship Id="rId15" Type="http://schemas.microsoft.com/office/2007/relationships/hdphoto" Target="../media/hdphoto4.wdp"/><Relationship Id="rId10" Type="http://schemas.openxmlformats.org/officeDocument/2006/relationships/image" Target="../media/image25.png"/><Relationship Id="rId4" Type="http://schemas.openxmlformats.org/officeDocument/2006/relationships/image" Target="../media/image17.emf"/><Relationship Id="rId9" Type="http://schemas.microsoft.com/office/2007/relationships/hdphoto" Target="../media/hdphoto1.wdp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emf"/><Relationship Id="rId7" Type="http://schemas.openxmlformats.org/officeDocument/2006/relationships/image" Target="../media/image3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12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emf"/><Relationship Id="rId11" Type="http://schemas.openxmlformats.org/officeDocument/2006/relationships/image" Target="../media/image44.emf"/><Relationship Id="rId5" Type="http://schemas.openxmlformats.org/officeDocument/2006/relationships/image" Target="../media/image38.emf"/><Relationship Id="rId10" Type="http://schemas.openxmlformats.org/officeDocument/2006/relationships/image" Target="../media/image43.emf"/><Relationship Id="rId4" Type="http://schemas.openxmlformats.org/officeDocument/2006/relationships/image" Target="../media/image37.emf"/><Relationship Id="rId9" Type="http://schemas.openxmlformats.org/officeDocument/2006/relationships/image" Target="../media/image4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1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5516" y="2024844"/>
            <a:ext cx="5148572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altLang="ru-RU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Практико-ориентированный курс </a:t>
            </a:r>
            <a:r>
              <a:rPr lang="ru-RU" altLang="ru-R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повышения квалификации </a:t>
            </a:r>
            <a:endParaRPr lang="ru-RU" altLang="ru-RU" sz="20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«ПОВЫШЕНИЕ УРОВНЯ</a:t>
            </a:r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ФИНАНСОВОЙ </a:t>
            </a:r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ГРАМОТНОСТИ»</a:t>
            </a:r>
            <a:endParaRPr lang="ru-RU" sz="38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spcAft>
                <a:spcPts val="1200"/>
              </a:spcAft>
            </a:pPr>
            <a:endParaRPr lang="ru-RU" sz="8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 </a:t>
            </a:r>
            <a:r>
              <a:rPr lang="ru-RU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СИСТЕМЕ ОБРАЗОВАНИЯ </a:t>
            </a:r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РФ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972" y="188640"/>
            <a:ext cx="4752529" cy="59182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13" y="112422"/>
            <a:ext cx="357158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6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620713"/>
            <a:ext cx="3048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hape 95"/>
          <p:cNvSpPr txBox="1">
            <a:spLocks/>
          </p:cNvSpPr>
          <p:nvPr/>
        </p:nvSpPr>
        <p:spPr>
          <a:xfrm>
            <a:off x="2267892" y="642268"/>
            <a:ext cx="7632700" cy="6985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 spc="200">
                <a:solidFill>
                  <a:srgbClr val="336699"/>
                </a:solidFill>
                <a:latin typeface="Proxima Nova Rg" panose="02000506030000020004" pitchFamily="50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6699"/>
                </a:solidFill>
                <a:latin typeface="Proxima Nova Rg" panose="02000506030000020004" pitchFamily="50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6699"/>
                </a:solidFill>
                <a:latin typeface="Proxima Nova Rg" panose="02000506030000020004" pitchFamily="50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6699"/>
                </a:solidFill>
                <a:latin typeface="Proxima Nova Rg" panose="02000506030000020004" pitchFamily="50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6699"/>
                </a:solidFill>
                <a:latin typeface="Proxima Nova Rg" panose="02000506030000020004" pitchFamily="50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6699"/>
                </a:solidFill>
                <a:latin typeface="Proxima Nova Rg" panose="02000506030000020004" pitchFamily="50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6699"/>
                </a:solidFill>
                <a:latin typeface="Proxima Nova Rg" panose="02000506030000020004" pitchFamily="50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6699"/>
                </a:solidFill>
                <a:latin typeface="Proxima Nova Rg" panose="02000506030000020004" pitchFamily="50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6699"/>
                </a:solidFill>
                <a:latin typeface="Proxima Nova Rg" panose="02000506030000020004" pitchFamily="50" charset="0"/>
              </a:defRPr>
            </a:lvl9pPr>
          </a:lstStyle>
          <a:p>
            <a:pPr algn="l">
              <a:defRPr/>
            </a:pPr>
            <a:r>
              <a:rPr lang="ru-RU" sz="4000" dirty="0">
                <a:solidFill>
                  <a:srgbClr val="2E3192"/>
                </a:solidFill>
                <a:latin typeface="Arial Black" panose="020B0A04020102020204" pitchFamily="34" charset="0"/>
              </a:rPr>
              <a:t>ЛИЦЕНЗИЯ И АККРЕДИТАЦИИ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47675" y="1581745"/>
            <a:ext cx="8353425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 «Синергия» осуществляет свою деятельность на основании действующих лицензий и аккредитаций. Образовательные методики нашего Университета отмечены престижными наградами и аккредитацией международной ассоциации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MBA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66725" y="5355232"/>
            <a:ext cx="813752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лицензия на право ведения образовательной деятельности</a:t>
            </a:r>
          </a:p>
          <a:p>
            <a:pPr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Свидетельство о государственной аккредитации</a:t>
            </a:r>
          </a:p>
          <a:p>
            <a:pPr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Аккредитация Европейского фонда гарантий качества электронного обучения</a:t>
            </a:r>
          </a:p>
          <a:p>
            <a:pPr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Аккредитация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Международной ассоциации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MBA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99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588220"/>
            <a:ext cx="80645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979712" y="1412776"/>
            <a:ext cx="7164288" cy="61238"/>
          </a:xfrm>
          <a:prstGeom prst="rect">
            <a:avLst/>
          </a:prstGeom>
          <a:solidFill>
            <a:srgbClr val="E41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34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0" y="227807"/>
            <a:ext cx="8829675" cy="8921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b="1" spc="200" dirty="0"/>
              <a:t>ПРЕИМУЩЕСТВА НАШЕГО ОБРАЗОВАНИЯ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39750" y="2781511"/>
            <a:ext cx="2643188" cy="692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международных аккредитаций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 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MBAs (AMBA)</a:t>
            </a:r>
            <a:endParaRPr lang="ru-RU" sz="13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89313" y="2781511"/>
            <a:ext cx="2643187" cy="692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Аккредитация РАБО (Российская ассоциация бизнес-образования)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307138" y="2781511"/>
            <a:ext cx="2457450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Преподаватели-практики: признанные российские </a:t>
            </a:r>
            <a:b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зарубежные эксперты </a:t>
            </a:r>
            <a:b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бизнес-тренеры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39750" y="4948448"/>
            <a:ext cx="2643188" cy="6937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450 эксклюзивных бизнес-программ и авторских тренингов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389313" y="4948448"/>
            <a:ext cx="2711450" cy="8937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10 000 реализованных программ в открытом </a:t>
            </a:r>
            <a:b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корпоративном формате, </a:t>
            </a:r>
            <a:b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и международных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07138" y="4948448"/>
            <a:ext cx="2297112" cy="8937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Известные зарубежные партнеры, среди которых ведущие бизнес-школы Великобритании</a:t>
            </a:r>
          </a:p>
        </p:txBody>
      </p:sp>
      <p:pic>
        <p:nvPicPr>
          <p:cNvPr id="46089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2036973"/>
            <a:ext cx="2006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2036973"/>
            <a:ext cx="17272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3951498"/>
            <a:ext cx="69691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3927686"/>
            <a:ext cx="10572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3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4051511"/>
            <a:ext cx="12049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4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1952836"/>
            <a:ext cx="842962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979712" y="1459550"/>
            <a:ext cx="7164288" cy="61238"/>
          </a:xfrm>
          <a:prstGeom prst="rect">
            <a:avLst/>
          </a:prstGeom>
          <a:solidFill>
            <a:srgbClr val="E41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76" y="1736812"/>
            <a:ext cx="4896722" cy="488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4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1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-475182" y="-186652"/>
            <a:ext cx="6843889" cy="7480823"/>
            <a:chOff x="-475182" y="-186652"/>
            <a:chExt cx="6843889" cy="748082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308725"/>
              <a:ext cx="1691680" cy="549275"/>
            </a:xfrm>
            <a:prstGeom prst="rect">
              <a:avLst/>
            </a:prstGeom>
            <a:solidFill>
              <a:srgbClr val="E41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9932" y="188640"/>
              <a:ext cx="1496250" cy="15075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4040" y="5400391"/>
              <a:ext cx="1507500" cy="1305000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75182" y="5741671"/>
              <a:ext cx="1541250" cy="1552500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452682" y="-186652"/>
              <a:ext cx="1518750" cy="1552500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69957" y="2815875"/>
              <a:ext cx="1698750" cy="1226250"/>
            </a:xfrm>
            <a:prstGeom prst="rect">
              <a:avLst/>
            </a:prstGeom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4027" y="340078"/>
            <a:ext cx="6141449" cy="617784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392" y="2979000"/>
            <a:ext cx="357158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5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79" y="2821879"/>
            <a:ext cx="4896722" cy="488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028" y="2562433"/>
            <a:ext cx="566026" cy="59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388" y="1666116"/>
            <a:ext cx="675104" cy="58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567" y="4872318"/>
            <a:ext cx="744967" cy="56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433" y="3749700"/>
            <a:ext cx="615908" cy="59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835696" y="462012"/>
            <a:ext cx="7164288" cy="1143000"/>
          </a:xfrm>
        </p:spPr>
        <p:txBody>
          <a:bodyPr/>
          <a:lstStyle/>
          <a:p>
            <a:pPr algn="l"/>
            <a:r>
              <a:rPr lang="ru-RU" dirty="0" smtClean="0"/>
              <a:t>О ПРОЕКТЕ</a:t>
            </a:r>
            <a:endParaRPr lang="ru-RU" dirty="0"/>
          </a:p>
        </p:txBody>
      </p:sp>
      <p:sp>
        <p:nvSpPr>
          <p:cNvPr id="19" name="Объект 18"/>
          <p:cNvSpPr>
            <a:spLocks noGrp="1"/>
          </p:cNvSpPr>
          <p:nvPr>
            <p:ph idx="1"/>
          </p:nvPr>
        </p:nvSpPr>
        <p:spPr>
          <a:xfrm>
            <a:off x="1987614" y="1605012"/>
            <a:ext cx="6868862" cy="452596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</a:pPr>
            <a:r>
              <a:rPr lang="ru-RU" sz="2000" dirty="0"/>
              <a:t>Центр повышения финансовой грамотности Университета «Синергия» </a:t>
            </a:r>
            <a:r>
              <a:rPr lang="ru-RU" sz="2000" dirty="0" smtClean="0"/>
              <a:t>работает </a:t>
            </a:r>
            <a:r>
              <a:rPr lang="ru-RU" sz="2000" dirty="0"/>
              <a:t>с 2011 года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</a:pPr>
            <a:r>
              <a:rPr lang="ru-RU" sz="2000" dirty="0"/>
              <a:t>Оценка уровня финансовой грамотности </a:t>
            </a:r>
            <a:r>
              <a:rPr lang="ru-RU" sz="2000" dirty="0" smtClean="0"/>
              <a:t>слушателей проводится перед стартом обучения (входное тестирование) а также по его итогам (выходное тестирование)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</a:pPr>
            <a:r>
              <a:rPr lang="ru-RU" sz="2000" dirty="0" smtClean="0"/>
              <a:t>Проект </a:t>
            </a:r>
            <a:r>
              <a:rPr lang="ru-RU" sz="2000" dirty="0"/>
              <a:t>реализуется как точечно в учебных заведениях, так и на региональном уровне при поддержке региональных министерств и департаментов образования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</a:pPr>
            <a:r>
              <a:rPr lang="ru-RU" sz="2000" dirty="0"/>
              <a:t>Участники проекта получают </a:t>
            </a:r>
            <a:r>
              <a:rPr lang="ru-RU" sz="2000" dirty="0" smtClean="0"/>
              <a:t>итоговые результаты тестирования</a:t>
            </a:r>
            <a:r>
              <a:rPr lang="ru-RU" sz="2000" dirty="0" smtClean="0"/>
              <a:t>, именные сертификаты</a:t>
            </a:r>
          </a:p>
          <a:p>
            <a:pPr>
              <a:spcAft>
                <a:spcPts val="1800"/>
              </a:spcAft>
            </a:pPr>
            <a:r>
              <a:rPr lang="ru-RU" sz="2000" dirty="0" smtClean="0"/>
              <a:t>Платформа для прохождения Уроков финансовой грамотности </a:t>
            </a:r>
            <a:r>
              <a:rPr lang="en-US" sz="2000" dirty="0">
                <a:hlinkClick r:id="rId8"/>
              </a:rPr>
              <a:t>http://testing.synergyonline.ru/</a:t>
            </a:r>
            <a:endParaRPr lang="ru-RU" sz="2000" dirty="0"/>
          </a:p>
        </p:txBody>
      </p:sp>
      <p:pic>
        <p:nvPicPr>
          <p:cNvPr id="7" name="Picture 2" descr="C:\Users\VBazankova\Desktop\51687 преза\icons-1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109" y="512767"/>
            <a:ext cx="395287" cy="39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79712" y="1059582"/>
            <a:ext cx="7164288" cy="61238"/>
          </a:xfrm>
          <a:prstGeom prst="rect">
            <a:avLst/>
          </a:prstGeom>
          <a:solidFill>
            <a:srgbClr val="E41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1" y="6414176"/>
            <a:ext cx="1507871" cy="443824"/>
            <a:chOff x="1" y="6414176"/>
            <a:chExt cx="1507871" cy="443824"/>
          </a:xfrm>
        </p:grpSpPr>
        <p:sp>
          <p:nvSpPr>
            <p:cNvPr id="26" name="Прямоугольник с одним вырезанным углом 25"/>
            <p:cNvSpPr/>
            <p:nvPr/>
          </p:nvSpPr>
          <p:spPr>
            <a:xfrm>
              <a:off x="1" y="6414176"/>
              <a:ext cx="1507871" cy="443824"/>
            </a:xfrm>
            <a:prstGeom prst="snip1Rect">
              <a:avLst>
                <a:gd name="adj" fmla="val 32287"/>
              </a:avLst>
            </a:prstGeom>
            <a:solidFill>
              <a:srgbClr val="E41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681" y="6516701"/>
              <a:ext cx="1078947" cy="266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119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006" y="143382"/>
            <a:ext cx="6912768" cy="1178768"/>
          </a:xfrm>
        </p:spPr>
        <p:txBody>
          <a:bodyPr/>
          <a:lstStyle/>
          <a:p>
            <a:r>
              <a:rPr lang="ru-RU" dirty="0" smtClean="0"/>
              <a:t>ОСНОВНЫЕ ЭТАПЫ ПРОЕКТА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80925" y="1676003"/>
            <a:ext cx="4031909" cy="408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355600">
              <a:lnSpc>
                <a:spcPct val="85000"/>
              </a:lnSpc>
              <a:buClr>
                <a:srgbClr val="DB0021"/>
              </a:buClr>
              <a:buNone/>
              <a:tabLst>
                <a:tab pos="319088" algn="l"/>
                <a:tab pos="900113" algn="l"/>
              </a:tabLst>
            </a:pPr>
            <a:r>
              <a:rPr lang="ru-RU" sz="2400" b="1" dirty="0" smtClean="0">
                <a:solidFill>
                  <a:srgbClr val="E4124E"/>
                </a:solidFill>
                <a:latin typeface="Arial Black" panose="020B0A04020102020204" pitchFamily="34" charset="0"/>
                <a:ea typeface="Tahoma" pitchFamily="34" charset="0"/>
                <a:cs typeface="Tahoma" pitchFamily="34" charset="0"/>
              </a:rPr>
              <a:t>Онлайн регистрация</a:t>
            </a:r>
            <a:endParaRPr lang="ru-RU" sz="2400" b="1" dirty="0">
              <a:solidFill>
                <a:srgbClr val="E4124E"/>
              </a:solidFill>
              <a:latin typeface="Arial Black" panose="020B0A040201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59006" y="1290649"/>
            <a:ext cx="7164288" cy="61238"/>
          </a:xfrm>
          <a:prstGeom prst="rect">
            <a:avLst/>
          </a:prstGeom>
          <a:solidFill>
            <a:srgbClr val="E41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91025" y="1578903"/>
            <a:ext cx="52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 w="38100">
                  <a:solidFill>
                    <a:srgbClr val="E4124E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Tahoma" pitchFamily="34" charset="0"/>
                <a:cs typeface="Tahoma" pitchFamily="34" charset="0"/>
              </a:rPr>
              <a:t>1</a:t>
            </a:r>
            <a:endParaRPr lang="ru-RU" sz="4000" dirty="0">
              <a:ln w="38100">
                <a:solidFill>
                  <a:srgbClr val="E4124E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Содержимое 6"/>
          <p:cNvSpPr txBox="1">
            <a:spLocks/>
          </p:cNvSpPr>
          <p:nvPr/>
        </p:nvSpPr>
        <p:spPr>
          <a:xfrm>
            <a:off x="2578853" y="3122000"/>
            <a:ext cx="5847911" cy="720774"/>
          </a:xfrm>
          <a:prstGeom prst="rect">
            <a:avLst/>
          </a:prstGeom>
        </p:spPr>
        <p:txBody>
          <a:bodyPr vert="horz" lIns="91360" tIns="45680" rIns="91360" bIns="45680" rtlCol="0">
            <a:noAutofit/>
          </a:bodyPr>
          <a:lstStyle>
            <a:lvl1pPr marL="0" indent="0" algn="l" defTabSz="913593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800" kern="1200">
                <a:solidFill>
                  <a:srgbClr val="2E3192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3593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  <a:buFont typeface="Arial" pitchFamily="34" charset="0"/>
              <a:buChar char="•"/>
              <a:defRPr sz="1800" kern="1200">
                <a:solidFill>
                  <a:srgbClr val="2E3192"/>
                </a:solidFill>
                <a:latin typeface="+mn-lt"/>
                <a:ea typeface="+mn-ea"/>
                <a:cs typeface="+mn-cs"/>
              </a:defRPr>
            </a:lvl2pPr>
            <a:lvl3pPr marL="177800" indent="-177800" algn="l" defTabSz="913593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  <a:buFont typeface="Arial" pitchFamily="34" charset="0"/>
              <a:buChar char="•"/>
              <a:defRPr sz="1800" kern="1200">
                <a:solidFill>
                  <a:srgbClr val="2E3192"/>
                </a:solidFill>
                <a:latin typeface="+mn-lt"/>
                <a:ea typeface="+mn-ea"/>
                <a:cs typeface="+mn-cs"/>
              </a:defRPr>
            </a:lvl3pPr>
            <a:lvl4pPr marL="177800" indent="-177800" algn="l" defTabSz="913593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  <a:buFont typeface="Arial" pitchFamily="34" charset="0"/>
              <a:buChar char="•"/>
              <a:defRPr sz="1800" kern="1200">
                <a:solidFill>
                  <a:srgbClr val="2E3192"/>
                </a:solidFill>
                <a:latin typeface="+mn-lt"/>
                <a:ea typeface="+mn-ea"/>
                <a:cs typeface="+mn-cs"/>
              </a:defRPr>
            </a:lvl4pPr>
            <a:lvl5pPr marL="177800" indent="-177800" algn="l" defTabSz="913593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  <a:buFont typeface="Arial" pitchFamily="34" charset="0"/>
              <a:buChar char="•"/>
              <a:defRPr sz="1800" kern="1200">
                <a:solidFill>
                  <a:srgbClr val="2E3192"/>
                </a:solidFill>
                <a:latin typeface="+mn-lt"/>
                <a:ea typeface="+mn-ea"/>
                <a:cs typeface="+mn-cs"/>
              </a:defRPr>
            </a:lvl5pPr>
            <a:lvl6pPr marL="2512383" indent="-228398" algn="l" defTabSz="9135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178" indent="-228398" algn="l" defTabSz="9135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976" indent="-228398" algn="l" defTabSz="9135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773" indent="-228398" algn="l" defTabSz="9135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DB0021"/>
              </a:buClr>
              <a:tabLst>
                <a:tab pos="319088" algn="l"/>
                <a:tab pos="900113" algn="l"/>
              </a:tabLst>
            </a:pPr>
            <a:r>
              <a:rPr lang="ru-RU" sz="2200" dirty="0" smtClean="0">
                <a:ea typeface="Tahoma" pitchFamily="34" charset="0"/>
                <a:cs typeface="Tahoma" pitchFamily="34" charset="0"/>
              </a:rPr>
              <a:t>Выявить текущий уровень финансовой грамотности участников системы образования</a:t>
            </a:r>
            <a:endParaRPr lang="ru-RU" sz="22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480925" y="2804298"/>
            <a:ext cx="4569417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355600">
              <a:lnSpc>
                <a:spcPct val="85000"/>
              </a:lnSpc>
              <a:buClr>
                <a:srgbClr val="DB0021"/>
              </a:buClr>
              <a:buNone/>
              <a:tabLst>
                <a:tab pos="319088" algn="l"/>
                <a:tab pos="900113" algn="l"/>
              </a:tabLst>
            </a:pPr>
            <a:r>
              <a:rPr lang="ru-RU" sz="2400" b="1" dirty="0" smtClean="0">
                <a:solidFill>
                  <a:srgbClr val="E4124E"/>
                </a:solidFill>
                <a:latin typeface="Arial Black" panose="020B0A04020102020204" pitchFamily="34" charset="0"/>
                <a:ea typeface="Tahoma" pitchFamily="34" charset="0"/>
                <a:cs typeface="Tahoma" pitchFamily="34" charset="0"/>
              </a:rPr>
              <a:t>Входное тестирование</a:t>
            </a:r>
            <a:endParaRPr lang="ru-RU" sz="2400" b="1" dirty="0">
              <a:solidFill>
                <a:srgbClr val="E4124E"/>
              </a:solidFill>
              <a:latin typeface="Arial Black" panose="020B0A040201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912530" y="2629708"/>
            <a:ext cx="52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n w="38100">
                  <a:solidFill>
                    <a:srgbClr val="E4124E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Tahoma" pitchFamily="34" charset="0"/>
                <a:cs typeface="Tahoma" pitchFamily="34" charset="0"/>
              </a:rPr>
              <a:t>2</a:t>
            </a:r>
            <a:endParaRPr lang="ru-RU" sz="4000" dirty="0">
              <a:ln w="38100">
                <a:solidFill>
                  <a:srgbClr val="E4124E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Содержимое 6"/>
          <p:cNvSpPr txBox="1">
            <a:spLocks/>
          </p:cNvSpPr>
          <p:nvPr/>
        </p:nvSpPr>
        <p:spPr>
          <a:xfrm>
            <a:off x="2578853" y="4284742"/>
            <a:ext cx="5847911" cy="764926"/>
          </a:xfrm>
          <a:prstGeom prst="rect">
            <a:avLst/>
          </a:prstGeom>
        </p:spPr>
        <p:txBody>
          <a:bodyPr vert="horz" lIns="91360" tIns="45680" rIns="91360" bIns="45680" rtlCol="0">
            <a:noAutofit/>
          </a:bodyPr>
          <a:lstStyle>
            <a:lvl1pPr marL="0" indent="0" algn="l" defTabSz="913593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800" kern="1200">
                <a:solidFill>
                  <a:srgbClr val="2E3192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3593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  <a:buFont typeface="Arial" pitchFamily="34" charset="0"/>
              <a:buChar char="•"/>
              <a:defRPr sz="1800" kern="1200">
                <a:solidFill>
                  <a:srgbClr val="2E3192"/>
                </a:solidFill>
                <a:latin typeface="+mn-lt"/>
                <a:ea typeface="+mn-ea"/>
                <a:cs typeface="+mn-cs"/>
              </a:defRPr>
            </a:lvl2pPr>
            <a:lvl3pPr marL="177800" indent="-177800" algn="l" defTabSz="913593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  <a:buFont typeface="Arial" pitchFamily="34" charset="0"/>
              <a:buChar char="•"/>
              <a:defRPr sz="1800" kern="1200">
                <a:solidFill>
                  <a:srgbClr val="2E3192"/>
                </a:solidFill>
                <a:latin typeface="+mn-lt"/>
                <a:ea typeface="+mn-ea"/>
                <a:cs typeface="+mn-cs"/>
              </a:defRPr>
            </a:lvl3pPr>
            <a:lvl4pPr marL="177800" indent="-177800" algn="l" defTabSz="913593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  <a:buFont typeface="Arial" pitchFamily="34" charset="0"/>
              <a:buChar char="•"/>
              <a:defRPr sz="1800" kern="1200">
                <a:solidFill>
                  <a:srgbClr val="2E3192"/>
                </a:solidFill>
                <a:latin typeface="+mn-lt"/>
                <a:ea typeface="+mn-ea"/>
                <a:cs typeface="+mn-cs"/>
              </a:defRPr>
            </a:lvl4pPr>
            <a:lvl5pPr marL="177800" indent="-177800" algn="l" defTabSz="913593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  <a:buFont typeface="Arial" pitchFamily="34" charset="0"/>
              <a:buChar char="•"/>
              <a:defRPr sz="1800" kern="1200">
                <a:solidFill>
                  <a:srgbClr val="2E3192"/>
                </a:solidFill>
                <a:latin typeface="+mn-lt"/>
                <a:ea typeface="+mn-ea"/>
                <a:cs typeface="+mn-cs"/>
              </a:defRPr>
            </a:lvl5pPr>
            <a:lvl6pPr marL="2512383" indent="-228398" algn="l" defTabSz="9135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178" indent="-228398" algn="l" defTabSz="9135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976" indent="-228398" algn="l" defTabSz="9135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773" indent="-228398" algn="l" defTabSz="9135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DB0021"/>
              </a:buClr>
              <a:tabLst>
                <a:tab pos="319088" algn="l"/>
                <a:tab pos="900113" algn="l"/>
              </a:tabLst>
            </a:pPr>
            <a:r>
              <a:rPr lang="ru-RU" sz="2200" dirty="0" smtClean="0">
                <a:ea typeface="Tahoma" pitchFamily="34" charset="0"/>
                <a:cs typeface="Tahoma" pitchFamily="34" charset="0"/>
              </a:rPr>
              <a:t>Обучить учащихся системы образования основам финансовой грамотности</a:t>
            </a:r>
            <a:endParaRPr lang="ru-RU" sz="22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80925" y="3947085"/>
            <a:ext cx="1975221" cy="408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4500" indent="-355600">
              <a:lnSpc>
                <a:spcPct val="85000"/>
              </a:lnSpc>
              <a:buClr>
                <a:srgbClr val="DB0021"/>
              </a:buClr>
              <a:buNone/>
              <a:tabLst>
                <a:tab pos="319088" algn="l"/>
                <a:tab pos="900113" algn="l"/>
              </a:tabLst>
            </a:pPr>
            <a:r>
              <a:rPr lang="ru-RU" sz="2400" b="1" dirty="0" smtClean="0">
                <a:solidFill>
                  <a:srgbClr val="E4124E"/>
                </a:solidFill>
                <a:latin typeface="Arial Black" panose="020B0A04020102020204" pitchFamily="34" charset="0"/>
                <a:ea typeface="Tahoma" pitchFamily="34" charset="0"/>
                <a:cs typeface="Tahoma" pitchFamily="34" charset="0"/>
              </a:rPr>
              <a:t>Обучение</a:t>
            </a:r>
            <a:endParaRPr lang="ru-RU" sz="2400" b="1" dirty="0">
              <a:solidFill>
                <a:srgbClr val="E4124E"/>
              </a:solidFill>
              <a:latin typeface="Arial Black" panose="020B0A040201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91025" y="3735033"/>
            <a:ext cx="52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 w="38100">
                  <a:solidFill>
                    <a:srgbClr val="E4124E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Tahoma" pitchFamily="34" charset="0"/>
                <a:cs typeface="Tahoma" pitchFamily="34" charset="0"/>
              </a:rPr>
              <a:t>3</a:t>
            </a:r>
            <a:endParaRPr lang="ru-RU" sz="4000" dirty="0">
              <a:ln w="38100">
                <a:solidFill>
                  <a:srgbClr val="E4124E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57" y="5754212"/>
            <a:ext cx="614518" cy="80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1" y="4399646"/>
            <a:ext cx="767618" cy="94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5" y="2555606"/>
            <a:ext cx="988323" cy="99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72" y="414980"/>
            <a:ext cx="825834" cy="74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68" y="1656354"/>
            <a:ext cx="276634" cy="26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599" y="4088976"/>
            <a:ext cx="276634" cy="26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Группа 39"/>
          <p:cNvGrpSpPr/>
          <p:nvPr/>
        </p:nvGrpSpPr>
        <p:grpSpPr>
          <a:xfrm>
            <a:off x="1" y="6414176"/>
            <a:ext cx="1507871" cy="443824"/>
            <a:chOff x="1" y="6414176"/>
            <a:chExt cx="1507871" cy="443824"/>
          </a:xfrm>
        </p:grpSpPr>
        <p:sp>
          <p:nvSpPr>
            <p:cNvPr id="41" name="Прямоугольник с одним вырезанным углом 40"/>
            <p:cNvSpPr/>
            <p:nvPr/>
          </p:nvSpPr>
          <p:spPr>
            <a:xfrm>
              <a:off x="1" y="6414176"/>
              <a:ext cx="1507871" cy="443824"/>
            </a:xfrm>
            <a:prstGeom prst="snip1Rect">
              <a:avLst>
                <a:gd name="adj" fmla="val 32287"/>
              </a:avLst>
            </a:prstGeom>
            <a:solidFill>
              <a:srgbClr val="E41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681" y="6516701"/>
              <a:ext cx="1078947" cy="266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" name="Содержимое 6"/>
          <p:cNvSpPr txBox="1">
            <a:spLocks/>
          </p:cNvSpPr>
          <p:nvPr/>
        </p:nvSpPr>
        <p:spPr>
          <a:xfrm>
            <a:off x="2578852" y="2027629"/>
            <a:ext cx="5847911" cy="776669"/>
          </a:xfrm>
          <a:prstGeom prst="rect">
            <a:avLst/>
          </a:prstGeom>
        </p:spPr>
        <p:txBody>
          <a:bodyPr vert="horz" lIns="91360" tIns="45680" rIns="91360" bIns="45680" rtlCol="0">
            <a:noAutofit/>
          </a:bodyPr>
          <a:lstStyle>
            <a:lvl1pPr marL="0" indent="0" algn="l" defTabSz="913593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800" kern="1200">
                <a:solidFill>
                  <a:srgbClr val="2E3192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3593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  <a:buFont typeface="Arial" pitchFamily="34" charset="0"/>
              <a:buChar char="•"/>
              <a:defRPr sz="1800" kern="1200">
                <a:solidFill>
                  <a:srgbClr val="2E3192"/>
                </a:solidFill>
                <a:latin typeface="+mn-lt"/>
                <a:ea typeface="+mn-ea"/>
                <a:cs typeface="+mn-cs"/>
              </a:defRPr>
            </a:lvl2pPr>
            <a:lvl3pPr marL="177800" indent="-177800" algn="l" defTabSz="913593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  <a:buFont typeface="Arial" pitchFamily="34" charset="0"/>
              <a:buChar char="•"/>
              <a:defRPr sz="1800" kern="1200">
                <a:solidFill>
                  <a:srgbClr val="2E3192"/>
                </a:solidFill>
                <a:latin typeface="+mn-lt"/>
                <a:ea typeface="+mn-ea"/>
                <a:cs typeface="+mn-cs"/>
              </a:defRPr>
            </a:lvl3pPr>
            <a:lvl4pPr marL="177800" indent="-177800" algn="l" defTabSz="913593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  <a:buFont typeface="Arial" pitchFamily="34" charset="0"/>
              <a:buChar char="•"/>
              <a:defRPr sz="1800" kern="1200">
                <a:solidFill>
                  <a:srgbClr val="2E3192"/>
                </a:solidFill>
                <a:latin typeface="+mn-lt"/>
                <a:ea typeface="+mn-ea"/>
                <a:cs typeface="+mn-cs"/>
              </a:defRPr>
            </a:lvl4pPr>
            <a:lvl5pPr marL="177800" indent="-177800" algn="l" defTabSz="913593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  <a:buFont typeface="Arial" pitchFamily="34" charset="0"/>
              <a:buChar char="•"/>
              <a:defRPr sz="1800" kern="1200">
                <a:solidFill>
                  <a:srgbClr val="2E3192"/>
                </a:solidFill>
                <a:latin typeface="+mn-lt"/>
                <a:ea typeface="+mn-ea"/>
                <a:cs typeface="+mn-cs"/>
              </a:defRPr>
            </a:lvl5pPr>
            <a:lvl6pPr marL="2512383" indent="-228398" algn="l" defTabSz="9135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178" indent="-228398" algn="l" defTabSz="9135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976" indent="-228398" algn="l" defTabSz="9135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773" indent="-228398" algn="l" defTabSz="9135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 smtClean="0"/>
              <a:t>На портале имеется инструкция к каждому онлайн тестированию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0617" y="4986875"/>
            <a:ext cx="429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E4124E"/>
                </a:solidFill>
                <a:latin typeface="Arial Black" panose="020B0A04020102020204" pitchFamily="34" charset="0"/>
              </a:rPr>
              <a:t>4</a:t>
            </a:r>
            <a:endParaRPr lang="ru-RU" sz="4000" dirty="0">
              <a:solidFill>
                <a:srgbClr val="E4124E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0925" y="5137686"/>
            <a:ext cx="4932548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355600">
              <a:lnSpc>
                <a:spcPct val="85000"/>
              </a:lnSpc>
              <a:buClr>
                <a:srgbClr val="DB0021"/>
              </a:buClr>
              <a:buNone/>
              <a:tabLst>
                <a:tab pos="319088" algn="l"/>
                <a:tab pos="900113" algn="l"/>
              </a:tabLst>
            </a:pPr>
            <a:r>
              <a:rPr lang="ru-RU" sz="2400" b="1" dirty="0" smtClean="0">
                <a:solidFill>
                  <a:srgbClr val="E4124E"/>
                </a:solidFill>
                <a:latin typeface="Arial Black" panose="020B0A04020102020204" pitchFamily="34" charset="0"/>
                <a:ea typeface="Tahoma" pitchFamily="34" charset="0"/>
                <a:cs typeface="Tahoma" pitchFamily="34" charset="0"/>
              </a:rPr>
              <a:t>Выходное тестирование</a:t>
            </a:r>
            <a:endParaRPr lang="ru-RU" sz="2400" b="1" dirty="0">
              <a:solidFill>
                <a:srgbClr val="E4124E"/>
              </a:solidFill>
              <a:latin typeface="Arial Black" panose="020B0A040201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96002" y="5543951"/>
            <a:ext cx="52523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DB0021"/>
              </a:buClr>
              <a:tabLst>
                <a:tab pos="319088" algn="l"/>
                <a:tab pos="900113" algn="l"/>
              </a:tabLst>
            </a:pPr>
            <a:r>
              <a:rPr lang="ru-RU" sz="2200" dirty="0" smtClean="0">
                <a:solidFill>
                  <a:srgbClr val="2E3192"/>
                </a:solidFill>
                <a:ea typeface="Tahoma" pitchFamily="34" charset="0"/>
                <a:cs typeface="Tahoma" pitchFamily="34" charset="0"/>
              </a:rPr>
              <a:t>Выявить уровень финансовой грамотности после проведения обучения</a:t>
            </a:r>
            <a:endParaRPr lang="ru-RU" sz="2200" dirty="0">
              <a:solidFill>
                <a:srgbClr val="2E3192"/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56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79" y="2821879"/>
            <a:ext cx="4896722" cy="488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" name="Группа 32"/>
          <p:cNvGrpSpPr/>
          <p:nvPr/>
        </p:nvGrpSpPr>
        <p:grpSpPr>
          <a:xfrm>
            <a:off x="1" y="6414176"/>
            <a:ext cx="1507871" cy="443824"/>
            <a:chOff x="1" y="6414176"/>
            <a:chExt cx="1507871" cy="443824"/>
          </a:xfrm>
        </p:grpSpPr>
        <p:sp>
          <p:nvSpPr>
            <p:cNvPr id="34" name="Прямоугольник с одним вырезанным углом 33"/>
            <p:cNvSpPr/>
            <p:nvPr/>
          </p:nvSpPr>
          <p:spPr>
            <a:xfrm>
              <a:off x="1" y="6414176"/>
              <a:ext cx="1507871" cy="443824"/>
            </a:xfrm>
            <a:prstGeom prst="snip1Rect">
              <a:avLst>
                <a:gd name="adj" fmla="val 32287"/>
              </a:avLst>
            </a:prstGeom>
            <a:solidFill>
              <a:srgbClr val="E41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681" y="6516701"/>
              <a:ext cx="1078947" cy="266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AutoShape 6" descr="data:image/jpeg;base64,/9j/4AAQSkZJRgABAQAAAQABAAD/2wCEAAkGBwgTBgkTEwgWFBQVFxYPFxcXGSAcIRwfICgbIiokHyccIjQgHCYmJR8jIjUjJSkyMC46HiMzOjcsOigtLisBCgoKDQwNGg8PGjckHyU3Nzc3ODc3Nzc3Miw3NzQ0ODc3LDU4MDcsNDQuNTQsNDQ3NDc3NzQ3NzQ1NDQ0LDQ0Lv/AABEIADMAYAMBIgACEQEDEQH/xAAcAAADAQEBAQEBAAAAAAAAAAAABgcFBAIIAwH/xABBEAABAgQCBAkGDQUAAAAAAAABAgMABAURBiEHEjGRExdBUVNVYXGSFDI2c6HSCBUiMzVScoGCsbKzwSM4VHTR/8QAGAEBAQEBAQAAAAAAAAAAAAAAAAECBAP/xAAoEQACAgECBAUFAAAAAAAAAAAAAQIRAwQxEiFBURMiMnGBNEKRofD/2gAMAwEAAhEDEQA/ALjBGXXcQ0uUSwZiZDYcOom/KeaMvEOP8NybyUPT/wAsgK1EgqIB5wNkbjjnLZEtDRBGJh/FlFnJB55mcBQ35+t8kp+0DsHbGCrSzg8TRR8YKNjbWCFFPffZbtirDkbaUXyFod1qAQo22C8fNuIMfYkerLziaq6ylKyENtq1UpAPKBkvZnrXj6MkJ2VelG3WnwtChdKkm4MSvGeCcGIxA1wtVXLKfIWGk2IUSbZXFxc80dGklCEnxokh20dV+ZncKSr7qQHLraWQLBRSSNYd+3LK94yMQaV6BK1N5ngXnVIOqothNgea6lC9uyN92YodKoEslTgZYRZpN7nM3OfOTmbxJ9Hdew0xVsQOzTzf9V1RbK03ukqUbi/fDHjjNynwuuiDdchm47KJ1TM7m/fg47KJ1TNbm/fhpcrmE00JqbPA+TqVwaXNQWvcjm5wY5a3ivBsrJyTjvB2fSHGwlsKJSRcKsBcDtipYm6WN/knPuYHHZROqZrc378HHZROqZnc378MWG8TYPnXSljgiv6imwlR7gRnDH8WSH+C34E/8jMnhi6lBr5Lz7kx+ECoinUUjaHVkd+qYaMI4Ko7dHl1OySHn3Eh1x1xIUpRVntPINloV/hA/R1F9av9Jin0r6Lk/Vo/IRZycdPCn3C9TInWcNSp0teQtEssTGop1CCQCkJLik5bAdW3ZeKpUMGYcXS3mviZlKSkgaqACO0EZgjnEJE5/cBJfYP7LkVV/wCYc7jDPkn5OfRBJcyVaA33/JKuyXSUtuCw5jsNua9rxx6afTPDX4P3Ex06B/n8Qet/kxzaafTPDX4P3Ex0L6uX90M/aVqp02Rflwh+UQ6kHXCVpChccucSbRRRKU/VMSpepzTgQ+tKAtAOqNZWQvsEWM7DEs0MfS+Kv9hf6lRy4pNYZ0+xp7o6tMslKs6PkNtS6W0B9qyUiwFyo7B2x60WYSp6sLyszMSiXnnkgguAK1GxkhKb7BqgGw5+yP205+g49ez/ADG5o0mWV4DohScksoaPYpPyT7QY25yWlVdyV5hJ0wYWkZemS07KsJl3WnEglsat9bIHLlB5ebKKHg6rKmsMU2YPnONpUq31uX2wq6cZ1lGCygq+U44gJHcbncI39HMitnBFHQpFlcElSgeQqzP5xmb4tPFy3v8ARV6jM0n4PnajK09LT6EFpalnWvyi3JDjJNKRJsIJzSlKT9wAib1bTJTGKrOsKpjhLLrjBOukXKCU3++0cvHlSeqnPGmL4GolBRrkvYWrGF/B88rSfL1Hh0cElOqU563zakd20w6uJJbWOcERKePKk9VOeNMHHlSeqnPGmEtNqJVcdvYWjf0a4Onqe7Uy6+hXDK1xq3y27bx+WkDBM/PV+kvtzCEpY1dYKvc2UFZboxk6caPy0xwfjTHrjwovVzniTG/D1Snx1z+CeWqKodkJuAMJTklP1pbjyVCYdU8nV5ASTY74XePCi9XOeJMHHhRernPEmPNafUKLio7ltGnpz9Bx69n+YW8M4bxc1h+mv0ypoCJhpDrrLuwLIzUnLK+WQ9uUZePNI0tUqSxKsU5zXLqXAAQomwVYAJzJN/ZFhwZT35fCdJZcTZxtltCxzKsLjLI2OUesnPBgUWuuzJuxIp+j+uTVVZfq9RS6G/NZR5v35bPbFPSkBIAGQyj+wRx5Mssm5pKjxwTfRjdBwTfRjdBBHnZQ4Jvoxug4JvoxugghYPPkzHQp3CDyZjoU7hBBFtgPJmOhTuEHkzHQp3CCCFsHtDaBsQB3CPUEEQBBBBAH/9k="/>
          <p:cNvSpPr>
            <a:spLocks noChangeAspect="1" noChangeArrowheads="1"/>
          </p:cNvSpPr>
          <p:nvPr/>
        </p:nvSpPr>
        <p:spPr bwMode="auto">
          <a:xfrm>
            <a:off x="155575" y="-14445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C:\Users\VBazankova\Desktop\51687 преза\icons-1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76" y="512763"/>
            <a:ext cx="369305" cy="36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3"/>
          <p:cNvSpPr txBox="1">
            <a:spLocks/>
          </p:cNvSpPr>
          <p:nvPr/>
        </p:nvSpPr>
        <p:spPr>
          <a:xfrm>
            <a:off x="971600" y="-1062905"/>
            <a:ext cx="7704856" cy="1044153"/>
          </a:xfrm>
          <a:prstGeom prst="rect">
            <a:avLst/>
          </a:prstGeom>
        </p:spPr>
        <p:txBody>
          <a:bodyPr vert="horz" lIns="91360" tIns="45680" rIns="91360" bIns="45680" rtlCol="0" anchor="ctr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defRPr/>
            </a:pPr>
            <a:endParaRPr lang="ru-RU" sz="4800" dirty="0">
              <a:solidFill>
                <a:srgbClr val="E4121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9852" y="1851718"/>
            <a:ext cx="5472410" cy="738583"/>
          </a:xfrm>
          <a:prstGeom prst="rect">
            <a:avLst/>
          </a:prstGeom>
        </p:spPr>
        <p:txBody>
          <a:bodyPr wrap="square" lIns="91360" tIns="45680" rIns="91360" bIns="45680">
            <a:spAutoFit/>
          </a:bodyPr>
          <a:lstStyle/>
          <a:p>
            <a:pPr>
              <a:lnSpc>
                <a:spcPct val="70000"/>
              </a:lnSpc>
            </a:pPr>
            <a:r>
              <a:rPr lang="ru-RU" sz="4000" b="1" spc="-150" dirty="0" smtClean="0">
                <a:solidFill>
                  <a:srgbClr val="2E3192"/>
                </a:solidFill>
              </a:rPr>
              <a:t>Учащиеся</a:t>
            </a:r>
            <a:endParaRPr lang="en-US" sz="4000" b="1" spc="-150" dirty="0">
              <a:solidFill>
                <a:srgbClr val="2E3192"/>
              </a:solidFill>
            </a:endParaRPr>
          </a:p>
          <a:p>
            <a:pPr>
              <a:lnSpc>
                <a:spcPct val="70000"/>
              </a:lnSpc>
            </a:pPr>
            <a:r>
              <a:rPr lang="ru-RU" sz="2000" dirty="0" smtClean="0">
                <a:solidFill>
                  <a:srgbClr val="2E3192"/>
                </a:solidFill>
              </a:rPr>
              <a:t>Школьники 8-11 класса, студенты колледжей </a:t>
            </a:r>
            <a:endParaRPr lang="en-US" sz="2000" dirty="0">
              <a:solidFill>
                <a:srgbClr val="2E319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9852" y="4648606"/>
            <a:ext cx="5350600" cy="954027"/>
          </a:xfrm>
          <a:prstGeom prst="rect">
            <a:avLst/>
          </a:prstGeom>
        </p:spPr>
        <p:txBody>
          <a:bodyPr wrap="square" lIns="91360" tIns="45680" rIns="91360" bIns="45680">
            <a:spAutoFit/>
          </a:bodyPr>
          <a:lstStyle/>
          <a:p>
            <a:pPr>
              <a:lnSpc>
                <a:spcPct val="70000"/>
              </a:lnSpc>
            </a:pPr>
            <a:r>
              <a:rPr lang="ru-RU" sz="4000" b="1" dirty="0" smtClean="0">
                <a:solidFill>
                  <a:srgbClr val="2E3192"/>
                </a:solidFill>
              </a:rPr>
              <a:t>Руководство</a:t>
            </a:r>
            <a:endParaRPr lang="en-US" sz="4000" b="1" dirty="0">
              <a:solidFill>
                <a:srgbClr val="2E3192"/>
              </a:solidFill>
            </a:endParaRPr>
          </a:p>
          <a:p>
            <a:pPr>
              <a:lnSpc>
                <a:spcPct val="70000"/>
              </a:lnSpc>
            </a:pPr>
            <a:r>
              <a:rPr lang="ru-RU" sz="2000" dirty="0" smtClean="0">
                <a:solidFill>
                  <a:srgbClr val="2E3192"/>
                </a:solidFill>
              </a:rPr>
              <a:t>Директора и сотрудники администрации учебных заведений (школ и колледжей)</a:t>
            </a:r>
            <a:endParaRPr lang="en-US" sz="2000" dirty="0">
              <a:solidFill>
                <a:srgbClr val="2E319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9852" y="3206588"/>
            <a:ext cx="5364398" cy="954027"/>
          </a:xfrm>
          <a:prstGeom prst="rect">
            <a:avLst/>
          </a:prstGeom>
        </p:spPr>
        <p:txBody>
          <a:bodyPr wrap="square" lIns="91360" tIns="45680" rIns="91360" bIns="45680">
            <a:spAutoFit/>
          </a:bodyPr>
          <a:lstStyle/>
          <a:p>
            <a:pPr>
              <a:lnSpc>
                <a:spcPct val="70000"/>
              </a:lnSpc>
            </a:pPr>
            <a:r>
              <a:rPr lang="ru-RU" sz="4000" b="1" dirty="0" smtClean="0">
                <a:solidFill>
                  <a:srgbClr val="2E3192"/>
                </a:solidFill>
              </a:rPr>
              <a:t>Педагоги и методисты</a:t>
            </a:r>
            <a:endParaRPr lang="en-US" sz="4000" b="1" dirty="0">
              <a:solidFill>
                <a:srgbClr val="2E3192"/>
              </a:solidFill>
            </a:endParaRPr>
          </a:p>
          <a:p>
            <a:pPr>
              <a:lnSpc>
                <a:spcPct val="70000"/>
              </a:lnSpc>
            </a:pPr>
            <a:r>
              <a:rPr lang="ru-RU" sz="2000" dirty="0" smtClean="0">
                <a:solidFill>
                  <a:srgbClr val="2E3192"/>
                </a:solidFill>
              </a:rPr>
              <a:t>Учителя, преподаватели и методисты образовательных организаций</a:t>
            </a:r>
            <a:endParaRPr lang="en-US" sz="2000" dirty="0">
              <a:solidFill>
                <a:srgbClr val="2E3192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835696" y="460573"/>
            <a:ext cx="6912768" cy="660247"/>
          </a:xfrm>
        </p:spPr>
        <p:txBody>
          <a:bodyPr/>
          <a:lstStyle/>
          <a:p>
            <a:r>
              <a:rPr lang="ru-RU" dirty="0" smtClean="0"/>
              <a:t>УЧАСТНИКИ ПРОЕКТА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979712" y="1059582"/>
            <a:ext cx="7164288" cy="61238"/>
          </a:xfrm>
          <a:prstGeom prst="rect">
            <a:avLst/>
          </a:prstGeom>
          <a:solidFill>
            <a:srgbClr val="E41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4112" y="1659465"/>
            <a:ext cx="1090091" cy="108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4108" y="3100512"/>
            <a:ext cx="1090095" cy="108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4203" y="4541559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087" y="1751613"/>
            <a:ext cx="4896722" cy="488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1" y="6414176"/>
            <a:ext cx="1507871" cy="443824"/>
            <a:chOff x="1" y="6414176"/>
            <a:chExt cx="1507871" cy="443824"/>
          </a:xfrm>
        </p:grpSpPr>
        <p:sp>
          <p:nvSpPr>
            <p:cNvPr id="20" name="Прямоугольник с одним вырезанным углом 19"/>
            <p:cNvSpPr/>
            <p:nvPr/>
          </p:nvSpPr>
          <p:spPr>
            <a:xfrm>
              <a:off x="1" y="6414176"/>
              <a:ext cx="1507871" cy="443824"/>
            </a:xfrm>
            <a:prstGeom prst="snip1Rect">
              <a:avLst>
                <a:gd name="adj" fmla="val 32287"/>
              </a:avLst>
            </a:prstGeom>
            <a:solidFill>
              <a:srgbClr val="E41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681" y="6516701"/>
              <a:ext cx="1078947" cy="266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AutoShape 6" descr="data:image/jpeg;base64,/9j/4AAQSkZJRgABAQAAAQABAAD/2wCEAAkGBwgTBgkTEwgWFBQVFxYPFxcXGSAcIRwfICgbIiokHyccIjQgHCYmJR8jIjUjJSkyMC46HiMzOjcsOigtLisBCgoKDQwNGg8PGjckHyU3Nzc3ODc3Nzc3Miw3NzQ0ODc3LDU4MDcsNDQuNTQsNDQ3NDc3NzQ3NzQ1NDQ0LDQ0Lv/AABEIADMAYAMBIgACEQEDEQH/xAAcAAADAQEBAQEBAAAAAAAAAAAABgcFBAIIAwH/xABBEAABAgQCBAkGDQUAAAAAAAABAgMABAURBiEHEjGRExdBUVNVYXGSFDI2c6HSCBUiMzVScoGCsbKzwSM4VHTR/8QAGAEBAQEBAQAAAAAAAAAAAAAAAAECBAP/xAAoEQACAgECBAUFAAAAAAAAAAAAAQIRAwQxEiFBURMiMnGBNEKRofD/2gAMAwEAAhEDEQA/ALjBGXXcQ0uUSwZiZDYcOom/KeaMvEOP8NybyUPT/wAsgK1EgqIB5wNkbjjnLZEtDRBGJh/FlFnJB55mcBQ35+t8kp+0DsHbGCrSzg8TRR8YKNjbWCFFPffZbtirDkbaUXyFod1qAQo22C8fNuIMfYkerLziaq6ylKyENtq1UpAPKBkvZnrXj6MkJ2VelG3WnwtChdKkm4MSvGeCcGIxA1wtVXLKfIWGk2IUSbZXFxc80dGklCEnxokh20dV+ZncKSr7qQHLraWQLBRSSNYd+3LK94yMQaV6BK1N5ngXnVIOqothNgea6lC9uyN92YodKoEslTgZYRZpN7nM3OfOTmbxJ9Hdew0xVsQOzTzf9V1RbK03ukqUbi/fDHjjNynwuuiDdchm47KJ1TM7m/fg47KJ1TNbm/fhpcrmE00JqbPA+TqVwaXNQWvcjm5wY5a3ivBsrJyTjvB2fSHGwlsKJSRcKsBcDtipYm6WN/knPuYHHZROqZrc378HHZROqZnc378MWG8TYPnXSljgiv6imwlR7gRnDH8WSH+C34E/8jMnhi6lBr5Lz7kx+ECoinUUjaHVkd+qYaMI4Ko7dHl1OySHn3Eh1x1xIUpRVntPINloV/hA/R1F9av9Jin0r6Lk/Vo/IRZycdPCn3C9TInWcNSp0teQtEssTGop1CCQCkJLik5bAdW3ZeKpUMGYcXS3mviZlKSkgaqACO0EZgjnEJE5/cBJfYP7LkVV/wCYc7jDPkn5OfRBJcyVaA33/JKuyXSUtuCw5jsNua9rxx6afTPDX4P3Ex06B/n8Qet/kxzaafTPDX4P3Ex0L6uX90M/aVqp02Rflwh+UQ6kHXCVpChccucSbRRRKU/VMSpepzTgQ+tKAtAOqNZWQvsEWM7DEs0MfS+Kv9hf6lRy4pNYZ0+xp7o6tMslKs6PkNtS6W0B9qyUiwFyo7B2x60WYSp6sLyszMSiXnnkgguAK1GxkhKb7BqgGw5+yP205+g49ez/ADG5o0mWV4DohScksoaPYpPyT7QY25yWlVdyV5hJ0wYWkZemS07KsJl3WnEglsat9bIHLlB5ebKKHg6rKmsMU2YPnONpUq31uX2wq6cZ1lGCygq+U44gJHcbncI39HMitnBFHQpFlcElSgeQqzP5xmb4tPFy3v8ARV6jM0n4PnajK09LT6EFpalnWvyi3JDjJNKRJsIJzSlKT9wAib1bTJTGKrOsKpjhLLrjBOukXKCU3++0cvHlSeqnPGmL4GolBRrkvYWrGF/B88rSfL1Hh0cElOqU563zakd20w6uJJbWOcERKePKk9VOeNMHHlSeqnPGmEtNqJVcdvYWjf0a4Onqe7Uy6+hXDK1xq3y27bx+WkDBM/PV+kvtzCEpY1dYKvc2UFZboxk6caPy0xwfjTHrjwovVzniTG/D1Snx1z+CeWqKodkJuAMJTklP1pbjyVCYdU8nV5ASTY74XePCi9XOeJMHHhRernPEmPNafUKLio7ltGnpz9Bx69n+YW8M4bxc1h+mv0ypoCJhpDrrLuwLIzUnLK+WQ9uUZePNI0tUqSxKsU5zXLqXAAQomwVYAJzJN/ZFhwZT35fCdJZcTZxtltCxzKsLjLI2OUesnPBgUWuuzJuxIp+j+uTVVZfq9RS6G/NZR5v35bPbFPSkBIAGQyj+wRx5Mssm5pKjxwTfRjdBwTfRjdBBHnZQ4Jvoxug4JvoxugghYPPkzHQp3CDyZjoU7hBBFtgPJmOhTuEHkzHQp3CCCFsHtDaBsQB3CPUEEQBBBBAH/9k="/>
          <p:cNvSpPr>
            <a:spLocks noChangeAspect="1" noChangeArrowheads="1"/>
          </p:cNvSpPr>
          <p:nvPr/>
        </p:nvSpPr>
        <p:spPr bwMode="auto">
          <a:xfrm>
            <a:off x="155575" y="-14445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C:\Users\VBazankova\Desktop\51687 преза\icons-1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75" y="512767"/>
            <a:ext cx="395287" cy="39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бъект 15"/>
          <p:cNvSpPr>
            <a:spLocks noGrp="1"/>
          </p:cNvSpPr>
          <p:nvPr>
            <p:ph idx="1"/>
          </p:nvPr>
        </p:nvSpPr>
        <p:spPr>
          <a:xfrm>
            <a:off x="891637" y="2168860"/>
            <a:ext cx="7331622" cy="4068452"/>
          </a:xfrm>
        </p:spPr>
        <p:txBody>
          <a:bodyPr numCol="2">
            <a:normAutofit/>
          </a:bodyPr>
          <a:lstStyle/>
          <a:p>
            <a:pPr marL="179388" indent="-179388"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Финансовая грамотность – История денег </a:t>
            </a:r>
          </a:p>
          <a:p>
            <a:pPr marL="179388" indent="-179388"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Финансовая грамотность – Личные финансы и личный бюджет</a:t>
            </a:r>
          </a:p>
          <a:p>
            <a:pPr marL="179388" indent="-179388"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Финансовая грамотность – Домохозяйства</a:t>
            </a:r>
          </a:p>
          <a:p>
            <a:pPr marL="179388" indent="-179388"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Финансовая грамотность – Страхование</a:t>
            </a:r>
          </a:p>
          <a:p>
            <a:pPr marL="179388" indent="-179388"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  <a:buFont typeface="Arial" panose="020B0604020202020204" pitchFamily="34" charset="0"/>
              <a:buChar char="•"/>
            </a:pPr>
            <a:endParaRPr lang="ru-RU" sz="19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</a:pPr>
            <a:endParaRPr lang="ru-RU" sz="1900" dirty="0" smtClean="0"/>
          </a:p>
          <a:p>
            <a:pPr marL="179388" indent="-179388"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Финансовая грамотность – Пенсионная система</a:t>
            </a:r>
          </a:p>
          <a:p>
            <a:pPr marL="179388" indent="-179388"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Финансовая грамотность – мошеннические финансовые схемы</a:t>
            </a:r>
          </a:p>
          <a:p>
            <a:pPr marL="179388" indent="-179388"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Финансовая грамотность – Государственный бюджет</a:t>
            </a:r>
          </a:p>
          <a:p>
            <a:pPr marL="179388" indent="-179388"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Финансовая грамотность – Банковская система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</a:pPr>
            <a:endParaRPr lang="ru-RU" sz="19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0375" y="460573"/>
            <a:ext cx="8288089" cy="1178768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ПРОГРАММА </a:t>
            </a:r>
            <a:r>
              <a:rPr lang="ru-RU" sz="3200" dirty="0" smtClean="0"/>
              <a:t>ПОВЫШЕНИЯ УРОВНЯ </a:t>
            </a:r>
            <a:r>
              <a:rPr lang="ru-RU" sz="3200" dirty="0" smtClean="0"/>
              <a:t>ФИНАНСОВОЙ ГРАМОТНОСТИ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979712" y="1608722"/>
            <a:ext cx="7164288" cy="61238"/>
          </a:xfrm>
          <a:prstGeom prst="rect">
            <a:avLst/>
          </a:prstGeom>
          <a:solidFill>
            <a:srgbClr val="E41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15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6" descr="data:image/jpeg;base64,/9j/4AAQSkZJRgABAQAAAQABAAD/2wCEAAkGBwgTBgkTEwgWFBQVFxYPFxcXGSAcIRwfICgbIiokHyccIjQgHCYmJR8jIjUjJSkyMC46HiMzOjcsOigtLisBCgoKDQwNGg8PGjckHyU3Nzc3ODc3Nzc3Miw3NzQ0ODc3LDU4MDcsNDQuNTQsNDQ3NDc3NzQ3NzQ1NDQ0LDQ0Lv/AABEIADMAYAMBIgACEQEDEQH/xAAcAAADAQEBAQEBAAAAAAAAAAAABgcFBAIIAwH/xABBEAABAgQCBAkGDQUAAAAAAAABAgMABAURBiEHEjGRExdBUVNVYXGSFDI2c6HSCBUiMzVScoGCsbKzwSM4VHTR/8QAGAEBAQEBAQAAAAAAAAAAAAAAAAECBAP/xAAoEQACAgECBAUFAAAAAAAAAAAAAQIRAwQxEiFBURMiMnGBNEKRofD/2gAMAwEAAhEDEQA/ALjBGXXcQ0uUSwZiZDYcOom/KeaMvEOP8NybyUPT/wAsgK1EgqIB5wNkbjjnLZEtDRBGJh/FlFnJB55mcBQ35+t8kp+0DsHbGCrSzg8TRR8YKNjbWCFFPffZbtirDkbaUXyFod1qAQo22C8fNuIMfYkerLziaq6ylKyENtq1UpAPKBkvZnrXj6MkJ2VelG3WnwtChdKkm4MSvGeCcGIxA1wtVXLKfIWGk2IUSbZXFxc80dGklCEnxokh20dV+ZncKSr7qQHLraWQLBRSSNYd+3LK94yMQaV6BK1N5ngXnVIOqothNgea6lC9uyN92YodKoEslTgZYRZpN7nM3OfOTmbxJ9Hdew0xVsQOzTzf9V1RbK03ukqUbi/fDHjjNynwuuiDdchm47KJ1TM7m/fg47KJ1TNbm/fhpcrmE00JqbPA+TqVwaXNQWvcjm5wY5a3ivBsrJyTjvB2fSHGwlsKJSRcKsBcDtipYm6WN/knPuYHHZROqZrc378HHZROqZnc378MWG8TYPnXSljgiv6imwlR7gRnDH8WSH+C34E/8jMnhi6lBr5Lz7kx+ECoinUUjaHVkd+qYaMI4Ko7dHl1OySHn3Eh1x1xIUpRVntPINloV/hA/R1F9av9Jin0r6Lk/Vo/IRZycdPCn3C9TInWcNSp0teQtEssTGop1CCQCkJLik5bAdW3ZeKpUMGYcXS3mviZlKSkgaqACO0EZgjnEJE5/cBJfYP7LkVV/wCYc7jDPkn5OfRBJcyVaA33/JKuyXSUtuCw5jsNua9rxx6afTPDX4P3Ex06B/n8Qet/kxzaafTPDX4P3Ex0L6uX90M/aVqp02Rflwh+UQ6kHXCVpChccucSbRRRKU/VMSpepzTgQ+tKAtAOqNZWQvsEWM7DEs0MfS+Kv9hf6lRy4pNYZ0+xp7o6tMslKs6PkNtS6W0B9qyUiwFyo7B2x60WYSp6sLyszMSiXnnkgguAK1GxkhKb7BqgGw5+yP205+g49ez/ADG5o0mWV4DohScksoaPYpPyT7QY25yWlVdyV5hJ0wYWkZemS07KsJl3WnEglsat9bIHLlB5ebKKHg6rKmsMU2YPnONpUq31uX2wq6cZ1lGCygq+U44gJHcbncI39HMitnBFHQpFlcElSgeQqzP5xmb4tPFy3v8ARV6jM0n4PnajK09LT6EFpalnWvyi3JDjJNKRJsIJzSlKT9wAib1bTJTGKrOsKpjhLLrjBOukXKCU3++0cvHlSeqnPGmL4GolBRrkvYWrGF/B88rSfL1Hh0cElOqU563zakd20w6uJJbWOcERKePKk9VOeNMHHlSeqnPGmEtNqJVcdvYWjf0a4Onqe7Uy6+hXDK1xq3y27bx+WkDBM/PV+kvtzCEpY1dYKvc2UFZboxk6caPy0xwfjTHrjwovVzniTG/D1Snx1z+CeWqKodkJuAMJTklP1pbjyVCYdU8nV5ASTY74XePCi9XOeJMHHhRernPEmPNafUKLio7ltGnpz9Bx69n+YW8M4bxc1h+mv0ypoCJhpDrrLuwLIzUnLK+WQ9uUZePNI0tUqSxKsU5zXLqXAAQomwVYAJzJN/ZFhwZT35fCdJZcTZxtltCxzKsLjLI2OUesnPBgUWuuzJuxIp+j+uTVVZfq9RS6G/NZR5v35bPbFPSkBIAGQyj+wRx5Mssm5pKjxwTfRjdBwTfRjdBBHnZQ4Jvoxug4JvoxugghYPPkzHQp3CDyZjoU7hBBFtgPJmOhTuEHkzHQp3CCCFsHtDaBsQB3CPUEEQBBBBAH/9k="/>
          <p:cNvSpPr>
            <a:spLocks noChangeAspect="1" noChangeArrowheads="1"/>
          </p:cNvSpPr>
          <p:nvPr/>
        </p:nvSpPr>
        <p:spPr bwMode="auto">
          <a:xfrm>
            <a:off x="155575" y="-14445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C:\Users\VBazankova\Desktop\51687 преза\icons-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75" y="512767"/>
            <a:ext cx="395287" cy="39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187624" y="1782762"/>
            <a:ext cx="7560840" cy="4525963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ru-RU" dirty="0"/>
              <a:t>В рамках </a:t>
            </a:r>
            <a:r>
              <a:rPr lang="ru-RU" dirty="0" smtClean="0"/>
              <a:t>обучения </a:t>
            </a:r>
            <a:r>
              <a:rPr lang="ru-RU" dirty="0"/>
              <a:t>участники смогут </a:t>
            </a:r>
            <a:r>
              <a:rPr lang="ru-RU" dirty="0" smtClean="0"/>
              <a:t>оценить и повысить </a:t>
            </a:r>
            <a:r>
              <a:rPr lang="ru-RU" dirty="0"/>
              <a:t>собственный уровень знаний по  базовым финансовым компетенциям, в </a:t>
            </a:r>
            <a:r>
              <a:rPr lang="ru-RU" dirty="0" err="1"/>
              <a:t>т.ч</a:t>
            </a:r>
            <a:r>
              <a:rPr lang="ru-RU" dirty="0"/>
              <a:t>.:</a:t>
            </a:r>
          </a:p>
          <a:p>
            <a:pPr marL="285750" indent="-285750">
              <a:buClr>
                <a:srgbClr val="E4124E"/>
              </a:buClr>
              <a:buFont typeface="Arial" panose="020B0604020202020204" pitchFamily="34" charset="0"/>
              <a:buChar char="•"/>
            </a:pPr>
            <a:r>
              <a:rPr lang="ru-RU" dirty="0"/>
              <a:t>знание финансовых понятий</a:t>
            </a:r>
          </a:p>
          <a:p>
            <a:pPr marL="285750" indent="-285750">
              <a:buClr>
                <a:srgbClr val="E4124E"/>
              </a:buClr>
              <a:buFont typeface="Arial" panose="020B0604020202020204" pitchFamily="34" charset="0"/>
              <a:buChar char="•"/>
            </a:pPr>
            <a:r>
              <a:rPr lang="ru-RU" dirty="0"/>
              <a:t>умение их использовать на практике</a:t>
            </a:r>
          </a:p>
          <a:p>
            <a:pPr marL="285750" indent="-285750">
              <a:buClr>
                <a:srgbClr val="E4124E"/>
              </a:buClr>
              <a:buFont typeface="Arial" panose="020B0604020202020204" pitchFamily="34" charset="0"/>
              <a:buChar char="•"/>
            </a:pPr>
            <a:r>
              <a:rPr lang="ru-RU" dirty="0"/>
              <a:t>грамотное управление своими денежными средствами</a:t>
            </a:r>
          </a:p>
          <a:p>
            <a:pPr marL="285750" indent="-285750">
              <a:buClr>
                <a:srgbClr val="E4124E"/>
              </a:buClr>
              <a:buFont typeface="Arial" panose="020B0604020202020204" pitchFamily="34" charset="0"/>
              <a:buChar char="•"/>
            </a:pPr>
            <a:r>
              <a:rPr lang="ru-RU" dirty="0"/>
              <a:t>учет доходов и расходов</a:t>
            </a:r>
          </a:p>
          <a:p>
            <a:pPr marL="285750" indent="-285750">
              <a:buClr>
                <a:srgbClr val="E4124E"/>
              </a:buClr>
              <a:buFont typeface="Arial" panose="020B0604020202020204" pitchFamily="34" charset="0"/>
              <a:buChar char="•"/>
            </a:pPr>
            <a:r>
              <a:rPr lang="ru-RU" dirty="0"/>
              <a:t>планирование личного бюджета</a:t>
            </a:r>
          </a:p>
          <a:p>
            <a:pPr marL="285750" indent="-285750">
              <a:buClr>
                <a:srgbClr val="E4124E"/>
              </a:buClr>
              <a:buFont typeface="Arial" panose="020B0604020202020204" pitchFamily="34" charset="0"/>
              <a:buChar char="•"/>
            </a:pPr>
            <a:r>
              <a:rPr lang="ru-RU" dirty="0"/>
              <a:t>управление сбережениями</a:t>
            </a:r>
          </a:p>
          <a:p>
            <a:pPr marL="285750" indent="-285750">
              <a:buClr>
                <a:srgbClr val="E4124E"/>
              </a:buClr>
              <a:buFont typeface="Arial" panose="020B0604020202020204" pitchFamily="34" charset="0"/>
              <a:buChar char="•"/>
            </a:pPr>
            <a:r>
              <a:rPr lang="ru-RU" dirty="0"/>
              <a:t>ориентация в сложных продуктах, предлагаемых финансовыми институтами и приобретение их на основе осознанного выбора</a:t>
            </a:r>
          </a:p>
          <a:p>
            <a:pPr marL="285750" indent="-285750">
              <a:buClr>
                <a:srgbClr val="E4124E"/>
              </a:buClr>
              <a:buFont typeface="Arial" panose="020B0604020202020204" pitchFamily="34" charset="0"/>
              <a:buChar char="•"/>
            </a:pPr>
            <a:r>
              <a:rPr lang="ru-RU" dirty="0"/>
              <a:t>использование накопительных и страховых инструментов</a:t>
            </a:r>
          </a:p>
          <a:p>
            <a:pPr marL="0" indent="0"/>
            <a:r>
              <a:rPr lang="ru-RU" dirty="0"/>
              <a:t>По итогам </a:t>
            </a:r>
            <a:r>
              <a:rPr lang="ru-RU" dirty="0" smtClean="0"/>
              <a:t>обучения </a:t>
            </a:r>
            <a:r>
              <a:rPr lang="ru-RU" dirty="0"/>
              <a:t>участники получают </a:t>
            </a:r>
            <a:r>
              <a:rPr lang="ru-RU" dirty="0" smtClean="0"/>
              <a:t>именные </a:t>
            </a:r>
            <a:r>
              <a:rPr lang="ru-RU" sz="2400" b="1" dirty="0" smtClean="0">
                <a:solidFill>
                  <a:srgbClr val="FF0000"/>
                </a:solidFill>
              </a:rPr>
              <a:t>сертификаты</a:t>
            </a:r>
            <a:r>
              <a:rPr lang="ru-RU" dirty="0" smtClean="0"/>
              <a:t> о </a:t>
            </a:r>
            <a:r>
              <a:rPr lang="ru-RU" dirty="0"/>
              <a:t>прохождении </a:t>
            </a:r>
            <a:r>
              <a:rPr lang="ru-RU" dirty="0" smtClean="0"/>
              <a:t>обучения, а </a:t>
            </a:r>
            <a:r>
              <a:rPr lang="ru-RU" dirty="0" smtClean="0"/>
              <a:t>также рекомендации </a:t>
            </a:r>
            <a:r>
              <a:rPr lang="ru-RU" dirty="0"/>
              <a:t>по </a:t>
            </a:r>
            <a:r>
              <a:rPr lang="ru-RU" dirty="0" smtClean="0"/>
              <a:t>дальнейшему повышению </a:t>
            </a:r>
            <a:r>
              <a:rPr lang="ru-RU" dirty="0"/>
              <a:t>уровня финансовой </a:t>
            </a:r>
            <a:r>
              <a:rPr lang="ru-RU" dirty="0" smtClean="0"/>
              <a:t>грамотности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69282" y="460573"/>
            <a:ext cx="6779182" cy="1178768"/>
          </a:xfrm>
        </p:spPr>
        <p:txBody>
          <a:bodyPr/>
          <a:lstStyle/>
          <a:p>
            <a:r>
              <a:rPr lang="ru-RU" dirty="0" smtClean="0"/>
              <a:t>РЕЗУЛЬТАТЫ ДЛЯ УЧАСТНИКОВ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899592" y="1610961"/>
            <a:ext cx="8244408" cy="45719"/>
          </a:xfrm>
          <a:prstGeom prst="rect">
            <a:avLst/>
          </a:prstGeom>
          <a:solidFill>
            <a:srgbClr val="E41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0" y="800708"/>
            <a:ext cx="4896722" cy="488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06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6" descr="data:image/jpeg;base64,/9j/4AAQSkZJRgABAQAAAQABAAD/2wCEAAkGBwgTBgkTEwgWFBQVFxYPFxcXGSAcIRwfICgbIiokHyccIjQgHCYmJR8jIjUjJSkyMC46HiMzOjcsOigtLisBCgoKDQwNGg8PGjckHyU3Nzc3ODc3Nzc3Miw3NzQ0ODc3LDU4MDcsNDQuNTQsNDQ3NDc3NzQ3NzQ1NDQ0LDQ0Lv/AABEIADMAYAMBIgACEQEDEQH/xAAcAAADAQEBAQEBAAAAAAAAAAAABgcFBAIIAwH/xABBEAABAgQCBAkGDQUAAAAAAAABAgMABAURBiEHEjGRExdBUVNVYXGSFDI2c6HSCBUiMzVScoGCsbKzwSM4VHTR/8QAGAEBAQEBAQAAAAAAAAAAAAAAAAECBAP/xAAoEQACAgECBAUFAAAAAAAAAAAAAQIRAwQxEiFBURMiMnGBNEKRofD/2gAMAwEAAhEDEQA/ALjBGXXcQ0uUSwZiZDYcOom/KeaMvEOP8NybyUPT/wAsgK1EgqIB5wNkbjjnLZEtDRBGJh/FlFnJB55mcBQ35+t8kp+0DsHbGCrSzg8TRR8YKNjbWCFFPffZbtirDkbaUXyFod1qAQo22C8fNuIMfYkerLziaq6ylKyENtq1UpAPKBkvZnrXj6MkJ2VelG3WnwtChdKkm4MSvGeCcGIxA1wtVXLKfIWGk2IUSbZXFxc80dGklCEnxokh20dV+ZncKSr7qQHLraWQLBRSSNYd+3LK94yMQaV6BK1N5ngXnVIOqothNgea6lC9uyN92YodKoEslTgZYRZpN7nM3OfOTmbxJ9Hdew0xVsQOzTzf9V1RbK03ukqUbi/fDHjjNynwuuiDdchm47KJ1TM7m/fg47KJ1TNbm/fhpcrmE00JqbPA+TqVwaXNQWvcjm5wY5a3ivBsrJyTjvB2fSHGwlsKJSRcKsBcDtipYm6WN/knPuYHHZROqZrc378HHZROqZnc378MWG8TYPnXSljgiv6imwlR7gRnDH8WSH+C34E/8jMnhi6lBr5Lz7kx+ECoinUUjaHVkd+qYaMI4Ko7dHl1OySHn3Eh1x1xIUpRVntPINloV/hA/R1F9av9Jin0r6Lk/Vo/IRZycdPCn3C9TInWcNSp0teQtEssTGop1CCQCkJLik5bAdW3ZeKpUMGYcXS3mviZlKSkgaqACO0EZgjnEJE5/cBJfYP7LkVV/wCYc7jDPkn5OfRBJcyVaA33/JKuyXSUtuCw5jsNua9rxx6afTPDX4P3Ex06B/n8Qet/kxzaafTPDX4P3Ex0L6uX90M/aVqp02Rflwh+UQ6kHXCVpChccucSbRRRKU/VMSpepzTgQ+tKAtAOqNZWQvsEWM7DEs0MfS+Kv9hf6lRy4pNYZ0+xp7o6tMslKs6PkNtS6W0B9qyUiwFyo7B2x60WYSp6sLyszMSiXnnkgguAK1GxkhKb7BqgGw5+yP205+g49ez/ADG5o0mWV4DohScksoaPYpPyT7QY25yWlVdyV5hJ0wYWkZemS07KsJl3WnEglsat9bIHLlB5ebKKHg6rKmsMU2YPnONpUq31uX2wq6cZ1lGCygq+U44gJHcbncI39HMitnBFHQpFlcElSgeQqzP5xmb4tPFy3v8ARV6jM0n4PnajK09LT6EFpalnWvyi3JDjJNKRJsIJzSlKT9wAib1bTJTGKrOsKpjhLLrjBOukXKCU3++0cvHlSeqnPGmL4GolBRrkvYWrGF/B88rSfL1Hh0cElOqU563zakd20w6uJJbWOcERKePKk9VOeNMHHlSeqnPGmEtNqJVcdvYWjf0a4Onqe7Uy6+hXDK1xq3y27bx+WkDBM/PV+kvtzCEpY1dYKvc2UFZboxk6caPy0xwfjTHrjwovVzniTG/D1Snx1z+CeWqKodkJuAMJTklP1pbjyVCYdU8nV5ASTY74XePCi9XOeJMHHhRernPEmPNafUKLio7ltGnpz9Bx69n+YW8M4bxc1h+mv0ypoCJhpDrrLuwLIzUnLK+WQ9uUZePNI0tUqSxKsU5zXLqXAAQomwVYAJzJN/ZFhwZT35fCdJZcTZxtltCxzKsLjLI2OUesnPBgUWuuzJuxIp+j+uTVVZfq9RS6G/NZR5v35bPbFPSkBIAGQyj+wRx5Mssm5pKjxwTfRjdBwTfRjdBBHnZQ4Jvoxug4JvoxugghYPPkzHQp3CDyZjoU7hBBFtgPJmOhTuEHkzHQp3CCCFsHtDaBsQB3CPUEEQBBBBAH/9k="/>
          <p:cNvSpPr>
            <a:spLocks noChangeAspect="1" noChangeArrowheads="1"/>
          </p:cNvSpPr>
          <p:nvPr/>
        </p:nvSpPr>
        <p:spPr bwMode="auto">
          <a:xfrm>
            <a:off x="155575" y="-14445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C:\Users\VBazankova\Desktop\51687 преза\icons-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76" y="512763"/>
            <a:ext cx="369305" cy="36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35696" y="460573"/>
            <a:ext cx="6912768" cy="681504"/>
          </a:xfrm>
        </p:spPr>
        <p:txBody>
          <a:bodyPr/>
          <a:lstStyle/>
          <a:p>
            <a:pPr lvl="0"/>
            <a:r>
              <a:rPr lang="ru-RU" smtClean="0"/>
              <a:t>ПРОЕКТ В ЦИФРАХ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79712" y="1059582"/>
            <a:ext cx="7164288" cy="61238"/>
          </a:xfrm>
          <a:prstGeom prst="rect">
            <a:avLst/>
          </a:prstGeom>
          <a:solidFill>
            <a:srgbClr val="E41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Rectangle 3"/>
          <p:cNvSpPr/>
          <p:nvPr/>
        </p:nvSpPr>
        <p:spPr>
          <a:xfrm>
            <a:off x="2933780" y="1860871"/>
            <a:ext cx="5814684" cy="392355"/>
          </a:xfrm>
          <a:prstGeom prst="rect">
            <a:avLst/>
          </a:prstGeom>
        </p:spPr>
        <p:txBody>
          <a:bodyPr wrap="square" lIns="68520" tIns="34260" rIns="68520" bIns="34260">
            <a:spAutoFit/>
          </a:bodyPr>
          <a:lstStyle/>
          <a:p>
            <a:pPr>
              <a:lnSpc>
                <a:spcPct val="70000"/>
              </a:lnSpc>
            </a:pPr>
            <a:r>
              <a:rPr lang="ru-RU" sz="3000" b="1" spc="-113" dirty="0" smtClean="0">
                <a:solidFill>
                  <a:srgbClr val="E4124E"/>
                </a:solidFill>
                <a:latin typeface="+mj-lt"/>
                <a:cs typeface="Arial" panose="020B0604020202020204" pitchFamily="34" charset="0"/>
              </a:rPr>
              <a:t>52</a:t>
            </a:r>
            <a:r>
              <a:rPr lang="en-US" sz="3000" b="1" spc="-113" dirty="0" smtClean="0">
                <a:solidFill>
                  <a:srgbClr val="E4124E"/>
                </a:solidFill>
                <a:latin typeface="+mj-lt"/>
                <a:cs typeface="Arial" panose="020B0604020202020204" pitchFamily="34" charset="0"/>
              </a:rPr>
              <a:t> 000</a:t>
            </a:r>
            <a:r>
              <a:rPr lang="ru-RU" sz="3000" b="1" spc="-113" dirty="0" smtClean="0">
                <a:solidFill>
                  <a:srgbClr val="E4124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3000" dirty="0" smtClean="0">
                <a:solidFill>
                  <a:srgbClr val="2E3192"/>
                </a:solidFill>
                <a:latin typeface="+mj-lt"/>
                <a:cs typeface="Arial" panose="020B0604020202020204" pitchFamily="34" charset="0"/>
              </a:rPr>
              <a:t>школьников</a:t>
            </a:r>
            <a:endParaRPr lang="en-US" sz="3000" dirty="0">
              <a:solidFill>
                <a:srgbClr val="2E319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Rectangle 6"/>
          <p:cNvSpPr/>
          <p:nvPr/>
        </p:nvSpPr>
        <p:spPr>
          <a:xfrm>
            <a:off x="2933780" y="3060825"/>
            <a:ext cx="5274624" cy="392355"/>
          </a:xfrm>
          <a:prstGeom prst="rect">
            <a:avLst/>
          </a:prstGeom>
        </p:spPr>
        <p:txBody>
          <a:bodyPr wrap="square" lIns="68520" tIns="34260" rIns="68520" bIns="34260">
            <a:spAutoFit/>
          </a:bodyPr>
          <a:lstStyle/>
          <a:p>
            <a:pPr>
              <a:lnSpc>
                <a:spcPct val="70000"/>
              </a:lnSpc>
            </a:pPr>
            <a:r>
              <a:rPr lang="ru-RU" sz="3000" b="1" dirty="0" smtClean="0">
                <a:solidFill>
                  <a:srgbClr val="E4124E"/>
                </a:solidFill>
                <a:latin typeface="+mj-lt"/>
                <a:cs typeface="Arial" panose="020B0604020202020204" pitchFamily="34" charset="0"/>
              </a:rPr>
              <a:t>15 000</a:t>
            </a:r>
            <a:r>
              <a:rPr lang="en-US" sz="3000" b="1" dirty="0" smtClean="0">
                <a:solidFill>
                  <a:srgbClr val="E4124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3000" dirty="0" smtClean="0">
                <a:solidFill>
                  <a:srgbClr val="2E3192"/>
                </a:solidFill>
                <a:latin typeface="+mj-lt"/>
                <a:cs typeface="Arial" panose="020B0604020202020204" pitchFamily="34" charset="0"/>
              </a:rPr>
              <a:t>студентов СПО</a:t>
            </a:r>
            <a:endParaRPr lang="en-US" sz="3000" dirty="0">
              <a:solidFill>
                <a:srgbClr val="2E319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Rectangle 4"/>
          <p:cNvSpPr/>
          <p:nvPr/>
        </p:nvSpPr>
        <p:spPr>
          <a:xfrm>
            <a:off x="2935970" y="4113076"/>
            <a:ext cx="5560466" cy="736295"/>
          </a:xfrm>
          <a:prstGeom prst="rect">
            <a:avLst/>
          </a:prstGeom>
        </p:spPr>
        <p:txBody>
          <a:bodyPr wrap="square" lIns="68520" tIns="34260" rIns="68520" bIns="34260">
            <a:spAutoFit/>
          </a:bodyPr>
          <a:lstStyle/>
          <a:p>
            <a:pPr>
              <a:lnSpc>
                <a:spcPct val="70000"/>
              </a:lnSpc>
            </a:pPr>
            <a:r>
              <a:rPr lang="ru-RU" sz="3000" b="1" dirty="0" smtClean="0">
                <a:solidFill>
                  <a:srgbClr val="E4124E"/>
                </a:solidFill>
                <a:latin typeface="+mj-lt"/>
                <a:cs typeface="Arial" panose="020B0604020202020204" pitchFamily="34" charset="0"/>
              </a:rPr>
              <a:t>12 000</a:t>
            </a:r>
            <a:r>
              <a:rPr lang="en-US" sz="3000" dirty="0" smtClean="0">
                <a:solidFill>
                  <a:srgbClr val="E4124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3000" dirty="0" smtClean="0">
                <a:solidFill>
                  <a:srgbClr val="2E3192"/>
                </a:solidFill>
                <a:latin typeface="+mj-lt"/>
                <a:cs typeface="Arial" panose="020B0604020202020204" pitchFamily="34" charset="0"/>
              </a:rPr>
              <a:t>сертификатов </a:t>
            </a:r>
            <a:r>
              <a:rPr lang="ru-RU" sz="3000" dirty="0">
                <a:solidFill>
                  <a:srgbClr val="2E3192"/>
                </a:solidFill>
                <a:latin typeface="+mj-lt"/>
                <a:cs typeface="Arial" panose="020B0604020202020204" pitchFamily="34" charset="0"/>
              </a:rPr>
              <a:t>выдано участникам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1584213"/>
            <a:ext cx="908411" cy="90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2" y="2776464"/>
            <a:ext cx="883178" cy="900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712" y="3968715"/>
            <a:ext cx="900000" cy="900000"/>
          </a:xfrm>
          <a:prstGeom prst="rect">
            <a:avLst/>
          </a:prstGeom>
        </p:spPr>
      </p:pic>
      <p:sp>
        <p:nvSpPr>
          <p:cNvPr id="38" name="Rectangle 5"/>
          <p:cNvSpPr/>
          <p:nvPr/>
        </p:nvSpPr>
        <p:spPr>
          <a:xfrm>
            <a:off x="2925369" y="5324671"/>
            <a:ext cx="5678881" cy="736295"/>
          </a:xfrm>
          <a:prstGeom prst="rect">
            <a:avLst/>
          </a:prstGeom>
        </p:spPr>
        <p:txBody>
          <a:bodyPr wrap="square" lIns="68520" tIns="34260" rIns="68520" bIns="34260">
            <a:spAutoFit/>
          </a:bodyPr>
          <a:lstStyle/>
          <a:p>
            <a:pPr>
              <a:lnSpc>
                <a:spcPct val="70000"/>
              </a:lnSpc>
            </a:pPr>
            <a:r>
              <a:rPr lang="ru-RU" sz="3000" b="1" dirty="0" smtClean="0">
                <a:solidFill>
                  <a:srgbClr val="E4124E"/>
                </a:solidFill>
                <a:latin typeface="+mj-lt"/>
                <a:cs typeface="Arial" panose="020B0604020202020204" pitchFamily="34" charset="0"/>
              </a:rPr>
              <a:t>5</a:t>
            </a:r>
            <a:r>
              <a:rPr lang="en-US" sz="3000" b="1" dirty="0" smtClean="0">
                <a:solidFill>
                  <a:srgbClr val="2E319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3000" dirty="0" smtClean="0">
                <a:solidFill>
                  <a:srgbClr val="2E3192"/>
                </a:solidFill>
                <a:latin typeface="+mj-lt"/>
                <a:cs typeface="Arial" panose="020B0604020202020204" pitchFamily="34" charset="0"/>
              </a:rPr>
              <a:t>комплексных </a:t>
            </a:r>
            <a:r>
              <a:rPr lang="ru-RU" sz="3000" dirty="0">
                <a:solidFill>
                  <a:srgbClr val="2E3192"/>
                </a:solidFill>
                <a:latin typeface="+mj-lt"/>
                <a:cs typeface="Arial" panose="020B0604020202020204" pitchFamily="34" charset="0"/>
              </a:rPr>
              <a:t>проектов </a:t>
            </a:r>
            <a:r>
              <a:rPr lang="en-US" sz="3000" dirty="0" smtClean="0">
                <a:solidFill>
                  <a:srgbClr val="2E3192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sz="3000" dirty="0" smtClean="0">
                <a:solidFill>
                  <a:srgbClr val="2E3192"/>
                </a:solidFill>
                <a:latin typeface="+mj-lt"/>
                <a:cs typeface="Arial" panose="020B0604020202020204" pitchFamily="34" charset="0"/>
              </a:rPr>
            </a:br>
            <a:r>
              <a:rPr lang="ru-RU" sz="3000" dirty="0" smtClean="0">
                <a:solidFill>
                  <a:srgbClr val="2E3192"/>
                </a:solidFill>
                <a:latin typeface="+mj-lt"/>
                <a:cs typeface="Arial" panose="020B0604020202020204" pitchFamily="34" charset="0"/>
              </a:rPr>
              <a:t>в </a:t>
            </a:r>
            <a:r>
              <a:rPr lang="ru-RU" sz="3000" dirty="0">
                <a:solidFill>
                  <a:srgbClr val="2E3192"/>
                </a:solidFill>
                <a:latin typeface="+mj-lt"/>
                <a:cs typeface="Arial" panose="020B0604020202020204" pitchFamily="34" charset="0"/>
              </a:rPr>
              <a:t>системе образования </a:t>
            </a:r>
            <a:r>
              <a:rPr lang="ru-RU" sz="3000" dirty="0" smtClean="0">
                <a:solidFill>
                  <a:srgbClr val="2E3192"/>
                </a:solidFill>
                <a:latin typeface="+mj-lt"/>
                <a:cs typeface="Arial" panose="020B0604020202020204" pitchFamily="34" charset="0"/>
              </a:rPr>
              <a:t>Москвы</a:t>
            </a:r>
            <a:endParaRPr lang="ru-RU" sz="3000" dirty="0">
              <a:solidFill>
                <a:srgbClr val="2E3192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9712" y="5160966"/>
            <a:ext cx="891589" cy="900000"/>
          </a:xfrm>
          <a:prstGeom prst="rect">
            <a:avLst/>
          </a:prstGeom>
        </p:spPr>
      </p:pic>
      <p:pic>
        <p:nvPicPr>
          <p:cNvPr id="41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9" y="5524038"/>
            <a:ext cx="1037306" cy="71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" y="73596"/>
            <a:ext cx="881055" cy="122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1" y="4080663"/>
            <a:ext cx="848175" cy="7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94" y="1511897"/>
            <a:ext cx="641367" cy="64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12" y="3059605"/>
            <a:ext cx="815549" cy="50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42" y="2542858"/>
            <a:ext cx="271768" cy="26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377" y="4785454"/>
            <a:ext cx="271768" cy="26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75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628" y="1898707"/>
            <a:ext cx="4896722" cy="488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Группа 28"/>
          <p:cNvGrpSpPr/>
          <p:nvPr/>
        </p:nvGrpSpPr>
        <p:grpSpPr>
          <a:xfrm>
            <a:off x="1" y="6414176"/>
            <a:ext cx="1507871" cy="443824"/>
            <a:chOff x="1" y="6414176"/>
            <a:chExt cx="1507871" cy="443824"/>
          </a:xfrm>
        </p:grpSpPr>
        <p:sp>
          <p:nvSpPr>
            <p:cNvPr id="30" name="Прямоугольник с одним вырезанным углом 29"/>
            <p:cNvSpPr/>
            <p:nvPr/>
          </p:nvSpPr>
          <p:spPr>
            <a:xfrm>
              <a:off x="1" y="6414176"/>
              <a:ext cx="1507871" cy="443824"/>
            </a:xfrm>
            <a:prstGeom prst="snip1Rect">
              <a:avLst>
                <a:gd name="adj" fmla="val 32287"/>
              </a:avLst>
            </a:prstGeom>
            <a:solidFill>
              <a:srgbClr val="E41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681" y="6516701"/>
              <a:ext cx="1078947" cy="266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2" descr="C:\Users\VBazankova\Desktop\51687 преза\icons-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75" y="512767"/>
            <a:ext cx="395287" cy="39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iuecon.org/bitrix/templates/iue/img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45707"/>
            <a:ext cx="108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rtgorbunov.ru/var/files/b/525db93b020909.16141977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2" t="3388" r="22900" b="74464"/>
          <a:stretch/>
        </p:blipFill>
        <p:spPr bwMode="auto">
          <a:xfrm>
            <a:off x="1115616" y="2554207"/>
            <a:ext cx="2159999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bcol.mskobr.ru/images/cms/thumbs/1f1204c38f5d7f50f0ab6bcf597ef97666ee60e8/1412078414o_kbt_png_250_135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7255" r="13071" b="43020"/>
          <a:stretch/>
        </p:blipFill>
        <p:spPr bwMode="auto">
          <a:xfrm>
            <a:off x="7020272" y="2549406"/>
            <a:ext cx="1203428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07605" y="1329866"/>
            <a:ext cx="7667872" cy="1487066"/>
          </a:xfrm>
        </p:spPr>
        <p:txBody>
          <a:bodyPr>
            <a:normAutofit/>
          </a:bodyPr>
          <a:lstStyle/>
          <a:p>
            <a:r>
              <a:rPr lang="ru-RU" dirty="0" smtClean="0"/>
              <a:t>Проведение проекта «Повышение финансовой грамотности» </a:t>
            </a:r>
            <a:br>
              <a:rPr lang="ru-RU" dirty="0" smtClean="0"/>
            </a:br>
            <a:r>
              <a:rPr lang="ru-RU" dirty="0" smtClean="0"/>
              <a:t>поддерживаются известными организациями и государственными органами в области образования и экономического развития в России.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7605" y="438262"/>
            <a:ext cx="6912768" cy="689737"/>
          </a:xfrm>
        </p:spPr>
        <p:txBody>
          <a:bodyPr/>
          <a:lstStyle/>
          <a:p>
            <a:r>
              <a:rPr lang="ru-RU" dirty="0" smtClean="0"/>
              <a:t>ПОДДЕРЖКА ПРОЕКТА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15616" y="923176"/>
            <a:ext cx="6624736" cy="45719"/>
          </a:xfrm>
          <a:prstGeom prst="rect">
            <a:avLst/>
          </a:prstGeom>
          <a:solidFill>
            <a:srgbClr val="E41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2221" y="2549406"/>
            <a:ext cx="2032106" cy="540000"/>
          </a:xfrm>
          <a:prstGeom prst="rect">
            <a:avLst/>
          </a:prstGeom>
        </p:spPr>
      </p:pic>
      <p:pic>
        <p:nvPicPr>
          <p:cNvPr id="17" name="Picture 2" descr="http://www.mmcfo.ru/images/mcf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016" y="4045707"/>
            <a:ext cx="15430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" t="10625" r="5900" b="2751"/>
          <a:stretch/>
        </p:blipFill>
        <p:spPr>
          <a:xfrm>
            <a:off x="1120303" y="4002468"/>
            <a:ext cx="139909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9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620713"/>
            <a:ext cx="3048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/>
          <p:nvPr/>
        </p:nvSpPr>
        <p:spPr>
          <a:xfrm>
            <a:off x="1536700" y="1490663"/>
            <a:ext cx="1889125" cy="806450"/>
          </a:xfrm>
          <a:prstGeom prst="rect">
            <a:avLst/>
          </a:prstGeom>
        </p:spPr>
        <p:txBody>
          <a:bodyPr lIns="68520" tIns="34260" rIns="68520" bIns="3426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3600" b="1" spc="-113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30</a:t>
            </a:r>
            <a:endParaRPr lang="en-US" sz="3600" b="1" spc="-113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  <a:cs typeface="Arial" panose="020B0604020202020204" pitchFamily="34" charset="0"/>
              </a:rPr>
              <a:t>лет успешной работы</a:t>
            </a:r>
          </a:p>
          <a:p>
            <a:pPr>
              <a:lnSpc>
                <a:spcPct val="80000"/>
              </a:lnSpc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  <a:cs typeface="Arial" panose="020B0604020202020204" pitchFamily="34" charset="0"/>
              </a:rPr>
              <a:t>в сфере образования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397375" y="1490663"/>
            <a:ext cx="160813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0" tIns="34260" rIns="68520" bIns="3426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alt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r>
              <a:rPr lang="ru-RU" alt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  <a:r>
              <a:rPr lang="en-US" alt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</a:t>
            </a:r>
            <a:r>
              <a:rPr lang="en-US" alt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alt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alt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  <a:cs typeface="Arial" panose="020B0604020202020204" pitchFamily="34" charset="0"/>
              </a:rPr>
              <a:t>отделений в России и странах СНГ</a:t>
            </a:r>
            <a:endParaRPr lang="en-US" alt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7466013" y="1562100"/>
            <a:ext cx="12192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0" tIns="34260" rIns="68520" bIns="3426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70000"/>
              </a:lnSpc>
              <a:defRPr/>
            </a:pPr>
            <a:r>
              <a:rPr lang="en-US" alt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r>
              <a:rPr lang="ru-RU" alt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</a:t>
            </a:r>
            <a:r>
              <a:rPr lang="en-US" alt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alt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alt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  <a:cs typeface="Arial" panose="020B0604020202020204" pitchFamily="34" charset="0"/>
              </a:rPr>
              <a:t>факультетов</a:t>
            </a:r>
            <a:endParaRPr lang="en-US" alt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498600" y="3117850"/>
            <a:ext cx="162083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0" tIns="34260" rIns="68520" bIns="3426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70000"/>
              </a:lnSpc>
              <a:defRPr/>
            </a:pPr>
            <a:r>
              <a:rPr lang="en-US" alt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r>
              <a:rPr lang="ru-RU" alt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</a:t>
            </a:r>
            <a:r>
              <a:rPr lang="en-US" alt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0+</a:t>
            </a:r>
            <a:endParaRPr lang="ru-RU" altLang="ru-RU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 программ</a:t>
            </a:r>
            <a:endParaRPr lang="en-US" alt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89825" y="3111500"/>
            <a:ext cx="1531938" cy="608013"/>
          </a:xfrm>
          <a:prstGeom prst="rect">
            <a:avLst/>
          </a:prstGeom>
        </p:spPr>
        <p:txBody>
          <a:bodyPr lIns="68520" tIns="34260" rIns="68520" bIns="34260"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500</a:t>
            </a: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  <a:cs typeface="Arial" panose="020B0604020202020204" pitchFamily="34" charset="0"/>
              </a:rPr>
              <a:t>преподавателей</a:t>
            </a:r>
          </a:p>
        </p:txBody>
      </p:sp>
      <p:sp>
        <p:nvSpPr>
          <p:cNvPr id="12" name="Rectangle 7"/>
          <p:cNvSpPr/>
          <p:nvPr/>
        </p:nvSpPr>
        <p:spPr>
          <a:xfrm>
            <a:off x="4427538" y="3125788"/>
            <a:ext cx="2057400" cy="585787"/>
          </a:xfrm>
          <a:prstGeom prst="rect">
            <a:avLst/>
          </a:prstGeom>
        </p:spPr>
        <p:txBody>
          <a:bodyPr lIns="68520" tIns="34260" rIns="68520" bIns="34260"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0 000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  <a:cs typeface="Arial" panose="020B0604020202020204" pitchFamily="34" charset="0"/>
              </a:rPr>
              <a:t>студентов из 50 стран</a:t>
            </a:r>
          </a:p>
        </p:txBody>
      </p:sp>
      <p:sp>
        <p:nvSpPr>
          <p:cNvPr id="13" name="Rectangle 9"/>
          <p:cNvSpPr/>
          <p:nvPr/>
        </p:nvSpPr>
        <p:spPr>
          <a:xfrm>
            <a:off x="1512888" y="4557713"/>
            <a:ext cx="3440112" cy="806450"/>
          </a:xfrm>
          <a:prstGeom prst="rect">
            <a:avLst/>
          </a:prstGeom>
        </p:spPr>
        <p:txBody>
          <a:bodyPr lIns="68520" tIns="34260" rIns="68520" bIns="3426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1-</a:t>
            </a: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е место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  <a:cs typeface="Arial" panose="020B0604020202020204" pitchFamily="34" charset="0"/>
              </a:rPr>
              <a:t>в рейтинге программ управленческого образования АЦ «Эксперт»</a:t>
            </a:r>
          </a:p>
        </p:txBody>
      </p:sp>
      <p:pic>
        <p:nvPicPr>
          <p:cNvPr id="44043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1458913"/>
            <a:ext cx="9223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458913"/>
            <a:ext cx="92233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458913"/>
            <a:ext cx="9239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6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2979738"/>
            <a:ext cx="9239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7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2970213"/>
            <a:ext cx="92075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8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2943225"/>
            <a:ext cx="9239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9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4516438"/>
            <a:ext cx="9001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4516438"/>
            <a:ext cx="91122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5819775" y="4586288"/>
            <a:ext cx="2005013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0" tIns="34260" rIns="68520" bIns="3426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70000"/>
              </a:lnSpc>
              <a:defRPr/>
            </a:pPr>
            <a:r>
              <a:rPr lang="ru-RU" alt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6</a:t>
            </a:r>
            <a:r>
              <a:rPr lang="en-US" alt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alt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  <a:cs typeface="Arial" panose="020B0604020202020204" pitchFamily="34" charset="0"/>
              </a:rPr>
              <a:t>аккредитаций </a:t>
            </a:r>
            <a:r>
              <a:rPr lang="en-US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  <a:cs typeface="Arial" panose="020B0604020202020204" pitchFamily="34" charset="0"/>
              </a:rPr>
              <a:t>Association of MBA’s</a:t>
            </a:r>
            <a:endParaRPr lang="en-US" alt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88150" y="6086475"/>
            <a:ext cx="230505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F307B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76387" y="974943"/>
            <a:ext cx="7908826" cy="104374"/>
          </a:xfrm>
          <a:prstGeom prst="rect">
            <a:avLst/>
          </a:prstGeom>
          <a:solidFill>
            <a:srgbClr val="E41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Shape 95"/>
          <p:cNvSpPr txBox="1">
            <a:spLocks/>
          </p:cNvSpPr>
          <p:nvPr/>
        </p:nvSpPr>
        <p:spPr>
          <a:xfrm>
            <a:off x="692150" y="380817"/>
            <a:ext cx="9208442" cy="6985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 spc="200">
                <a:solidFill>
                  <a:srgbClr val="336699"/>
                </a:solidFill>
                <a:latin typeface="Proxima Nova Rg" panose="02000506030000020004" pitchFamily="50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6699"/>
                </a:solidFill>
                <a:latin typeface="Proxima Nova Rg" panose="02000506030000020004" pitchFamily="50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6699"/>
                </a:solidFill>
                <a:latin typeface="Proxima Nova Rg" panose="02000506030000020004" pitchFamily="50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6699"/>
                </a:solidFill>
                <a:latin typeface="Proxima Nova Rg" panose="02000506030000020004" pitchFamily="50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6699"/>
                </a:solidFill>
                <a:latin typeface="Proxima Nova Rg" panose="02000506030000020004" pitchFamily="50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6699"/>
                </a:solidFill>
                <a:latin typeface="Proxima Nova Rg" panose="02000506030000020004" pitchFamily="50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6699"/>
                </a:solidFill>
                <a:latin typeface="Proxima Nova Rg" panose="02000506030000020004" pitchFamily="50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6699"/>
                </a:solidFill>
                <a:latin typeface="Proxima Nova Rg" panose="02000506030000020004" pitchFamily="50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6699"/>
                </a:solidFill>
                <a:latin typeface="Proxima Nova Rg" panose="02000506030000020004" pitchFamily="50" charset="0"/>
              </a:defRPr>
            </a:lvl9pPr>
          </a:lstStyle>
          <a:p>
            <a:pPr algn="l">
              <a:defRPr/>
            </a:pPr>
            <a:r>
              <a:rPr lang="ru-RU" sz="4000" dirty="0" smtClean="0">
                <a:solidFill>
                  <a:srgbClr val="2E3192"/>
                </a:solidFill>
                <a:latin typeface="Arial Black" panose="020B0A04020102020204" pitchFamily="34" charset="0"/>
              </a:rPr>
              <a:t>УНИВЕРСИТЕТ В ЦИФРАХ</a:t>
            </a:r>
            <a:endParaRPr lang="ru-RU" sz="4000" dirty="0">
              <a:solidFill>
                <a:srgbClr val="2E3192"/>
              </a:solidFill>
              <a:latin typeface="Arial Black" panose="020B0A04020102020204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34" y="1736812"/>
            <a:ext cx="4896722" cy="488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72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инергия 00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49352</TotalTime>
  <Words>453</Words>
  <Application>Microsoft Office PowerPoint</Application>
  <PresentationFormat>Экран (4:3)</PresentationFormat>
  <Paragraphs>93</Paragraphs>
  <Slides>12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</vt:lpstr>
      <vt:lpstr>Arial Black</vt:lpstr>
      <vt:lpstr>Calibri</vt:lpstr>
      <vt:lpstr>Tahoma</vt:lpstr>
      <vt:lpstr>Синергия 001</vt:lpstr>
      <vt:lpstr>Презентация PowerPoint</vt:lpstr>
      <vt:lpstr>О ПРОЕКТЕ</vt:lpstr>
      <vt:lpstr>ОСНОВНЫЕ ЭТАПЫ ПРОЕКТА</vt:lpstr>
      <vt:lpstr>УЧАСТНИКИ ПРОЕКТА</vt:lpstr>
      <vt:lpstr>ПРОГРАММА ПОВЫШЕНИЯ УРОВНЯ ФИНАНСОВОЙ ГРАМОТНОСТИ</vt:lpstr>
      <vt:lpstr>РЕЗУЛЬТАТЫ ДЛЯ УЧАСТНИКОВ</vt:lpstr>
      <vt:lpstr>ПРОЕКТ В ЦИФРАХ</vt:lpstr>
      <vt:lpstr>ПОДДЕРЖКА ПРОЕКТА</vt:lpstr>
      <vt:lpstr>Презентация PowerPoint</vt:lpstr>
      <vt:lpstr>Презентация PowerPoint</vt:lpstr>
      <vt:lpstr>ПРЕИМУЩЕСТВА НАШЕГО ОБРАЗОВАНИЯ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УНИВЕРСИТЕТА СИНЕРГИЯ НА 2013-2015</dc:title>
  <dc:creator>Федосеев Ден</dc:creator>
  <cp:lastModifiedBy>Вышлов Роман Валериевич</cp:lastModifiedBy>
  <cp:revision>2123</cp:revision>
  <cp:lastPrinted>2020-03-17T09:16:28Z</cp:lastPrinted>
  <dcterms:created xsi:type="dcterms:W3CDTF">2014-05-05T03:02:40Z</dcterms:created>
  <dcterms:modified xsi:type="dcterms:W3CDTF">2020-03-17T10:59:05Z</dcterms:modified>
</cp:coreProperties>
</file>